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41"/>
  </p:notesMasterIdLst>
  <p:handoutMasterIdLst>
    <p:handoutMasterId r:id="rId42"/>
  </p:handoutMasterIdLst>
  <p:sldIdLst>
    <p:sldId id="405" r:id="rId8"/>
    <p:sldId id="2147469772" r:id="rId9"/>
    <p:sldId id="3564" r:id="rId10"/>
    <p:sldId id="2147469769" r:id="rId11"/>
    <p:sldId id="3604" r:id="rId12"/>
    <p:sldId id="3584" r:id="rId13"/>
    <p:sldId id="3587" r:id="rId14"/>
    <p:sldId id="3586" r:id="rId15"/>
    <p:sldId id="3610" r:id="rId16"/>
    <p:sldId id="2147469764" r:id="rId17"/>
    <p:sldId id="3613" r:id="rId18"/>
    <p:sldId id="407" r:id="rId19"/>
    <p:sldId id="406" r:id="rId20"/>
    <p:sldId id="272" r:id="rId21"/>
    <p:sldId id="288" r:id="rId22"/>
    <p:sldId id="291" r:id="rId23"/>
    <p:sldId id="360" r:id="rId24"/>
    <p:sldId id="292" r:id="rId25"/>
    <p:sldId id="293" r:id="rId26"/>
    <p:sldId id="295" r:id="rId27"/>
    <p:sldId id="294" r:id="rId28"/>
    <p:sldId id="371" r:id="rId29"/>
    <p:sldId id="381" r:id="rId30"/>
    <p:sldId id="400" r:id="rId31"/>
    <p:sldId id="401" r:id="rId32"/>
    <p:sldId id="402" r:id="rId33"/>
    <p:sldId id="403" r:id="rId34"/>
    <p:sldId id="2147469773" r:id="rId35"/>
    <p:sldId id="2147469776" r:id="rId36"/>
    <p:sldId id="2147469775" r:id="rId37"/>
    <p:sldId id="404" r:id="rId38"/>
    <p:sldId id="359" r:id="rId39"/>
    <p:sldId id="399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DDDDDD"/>
    <a:srgbClr val="FF3399"/>
    <a:srgbClr val="FF93FF"/>
    <a:srgbClr val="66CCFF"/>
    <a:srgbClr val="008000"/>
    <a:srgbClr val="39B2EF"/>
    <a:srgbClr val="E1FFFF"/>
    <a:srgbClr val="D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2T18:01:30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1 103,'0'-1,"1"0,-1 0,1 0,0-1,-1 1,1 0,0 0,0 0,0 0,0 0,0 0,0 1,0-1,0 0,0 0,0 1,0-1,0 1,1-1,-1 1,0-1,0 1,1 0,-1-1,0 1,1 0,1 0,38-3,-16 5,38 8,-37-5,36 2,-33-7,0 3,47 8,-51-6,0-2,1-1,33-2,-33 0,0 1,0 0,27 7,-11-1,0-1,0-3,0-1,80-6,-119 3,-1 1,0-1,1 1,-1-1,0 0,1 0,-1 0,0 0,0 0,0 0,0-1,0 1,0-1,0 1,0-1,-1 0,1 0,-1 1,1-1,-1 0,0-1,0 1,0 0,2-4,-3 5,1-1,-1 0,0 0,1 0,-1 1,0-1,0 0,0 0,0 0,-1 1,1-1,0 0,-1 0,1 1,-1-1,0 0,1 1,-1-1,0 0,0 1,0-1,0 1,0 0,-1-1,1 1,0 0,-1 0,1 0,-1-1,1 2,-1-1,1 0,-3-1,-9-2,0 1,-1 0,1 1,-1 0,1 1,-1 1,0 0,-24 3,-8 0,25-2,1-2,-1 0,0-1,1 0,-1-2,-31-10,28 7,1 1,-1 0,0 2,-38-1,-100 6,60 1,53-2,28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2T18:01:30.24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26,'826'0,"-786"-2,52-8,-50 4,46-1,-64 7,-3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2T18:01:30.24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26,'228'12,"-34"0,-119-10,200-4,-103-21,-109 12,122-5,-113 17,-36-1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2T18:01:30.24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1,'13'1,"-1"0,1 1,14 4,24 3,413-1,-286-10,-60 4,117-5,-152-9,-52 7,53-3,13 9,-75-1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(Healthcare Accreditation : HA) , (Joint Commission International : JCI) , (Thailand Quality Award : TQA)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F73CE-DB18-4F25-8937-6469B7664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8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C46B40E-E279-4FDE-A2E0-F9AF8E20D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ADBEBDB-B9C1-430D-AD54-A0F8AF1DA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7F58740-7E97-4A60-B021-4F7D20959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24" indent="-284635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828" indent="-227049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217" indent="-227049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606" indent="-227049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0448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4290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132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975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116C7-2158-47A5-A2FE-E697AF9C885A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F73CE-DB18-4F25-8937-6469B7664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8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C46B40E-E279-4FDE-A2E0-F9AF8E20D1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ADBEBDB-B9C1-430D-AD54-A0F8AF1DA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7F58740-7E97-4A60-B021-4F7D20959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24" indent="-284635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828" indent="-227049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217" indent="-227049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606" indent="-227049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0448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4290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132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975" indent="-22704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116C7-2158-47A5-A2FE-E697AF9C885A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9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97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795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690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03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31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F27278-247D-A94E-D213-C6AF42320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489FE26-E68A-CCBE-914A-B03C0E253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7EC5C7A-9BD4-98A2-252C-F02F19F7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960FF0-86B3-FFF7-4C3C-A62774DA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9A680-E76F-D074-6C79-70F157EF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78E5CD-E8C1-AD11-A38B-D09EC305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7F6AED-F7D9-B05D-42F9-76A6F9D7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EA0BDD-A01C-DC54-A6AD-8AAA370F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5D0CF8-CF3F-88D2-4835-D3FA62BE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63C71F-1D5F-94CF-3602-B604437B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61D3D7-1518-1A8B-693C-50C09A78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8E22C5-44B7-39FF-1BF6-B925B65A0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28A4981-D7B4-5C1B-0E33-5CBA9282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2993BD2-03D2-A0F3-65E5-BC3C97D7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34A02AD-D008-1EB5-C55B-D68220E0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9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FC3D25-C467-E3A6-66A9-DD83A090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F16707-1A98-259A-E924-1406CAEB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2722C87-6883-7819-E9E4-5F1037AF9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88D5865-8FDE-6B5A-E98D-77A94C71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B0C0C42-0D5F-C75B-DF31-716E7DD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7D6D4F-CA58-82A6-69E4-016FF03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3E8DEB-B880-1AF6-082E-E84E87F6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E216469-0D47-60B1-7732-E07FAB27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F92FA62-55A2-6C39-246F-F47AED647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2833924-97CC-5091-0057-151C41DEE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04CB025-19D1-29A6-4230-AD58DE826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43A5C63-045F-ECE2-7A5A-86D99FFC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2F9E2B8-FF2A-B2C3-F11B-D0EEB062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65A3317-9B2D-1C90-4F4E-0EBDD7F3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8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142CAF-5745-DCC0-DC6D-415623EB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67C3E87-3D55-2DCB-39AB-4E6AF826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150AD8A-9CCF-A679-1C4F-90ECBC56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D49B10-3F96-A41C-EDE1-F6805F10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12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6C99FFB-04A3-4F84-B388-A9260962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E1ACB87-5DF5-9C54-5AB8-73A04FA9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0C12727-94F0-1808-BBE7-FDC6C534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C4F6FF-8CB2-C4B1-41F3-AA79C358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FAF724C-B782-9E34-4E13-02044861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79D6F38-5024-8170-B49C-EE97E0969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8BC71C6-187E-65E6-2789-2497B9E3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D72B4A3-3670-03BB-1BA0-D163276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09C150B-2FF9-4754-70EC-A4D57534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9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FB3C43-3515-3B0E-F8A6-2E046F8A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C58153B-2259-90DF-EB4B-B514F65A7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32EE190-67AE-CE65-11D5-6DA39722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6B049BF-21DF-D2D0-B41A-BA27BC42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9DF1181-14F1-EE48-32CB-76CD44E7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4734078-9E6C-BC57-8040-0E6EDF81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C3913C-D030-3BAF-590F-3EA4EC0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B55295E-FB7C-E7A9-71A9-AD6A4F9B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7263A2-9401-2B15-6152-67D662CF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5179B8-747B-EE9A-4F8C-9B26BB35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8449C0-DD51-7B12-12DA-5B276992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21841AD-A7CF-4400-0A5D-C5DB0A6E2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992EAB3-50E8-FB18-91C0-A04EF572A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3357F9-C19F-7DB8-BCED-49180668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84ED6F-B355-1908-DFE6-FE9F79E4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5DB460-2D30-9793-C6DE-7721E044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1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E89F3-2485-4A01-B32E-4B66540D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9468-E034-49DE-A18B-A533FD734CD4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4859-0355-4703-B754-1E01FD4F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3685-5C9B-4F7A-BE4A-B3637FFD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8530-FC6B-484C-B272-A4A77A9DD1D9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208821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7C9E4-5504-4410-A87E-7A18FA42DCEA}"/>
              </a:ext>
            </a:extLst>
          </p:cNvPr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2DC66-FE36-4194-B48F-8A282E4F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47EF-D014-47DA-A458-A4DDAA8459C7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75EF-B454-4A17-A5DA-DFB5F719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54D32-5025-4FAD-BF3E-DF5569F0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9552-17EE-45AB-BDB6-785B65BF1578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96816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9A7B-9815-4892-987B-9736072A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E292-D09F-48AB-894F-BD8540D0A696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EB2E-D5B8-40D3-B5AA-75F5048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D194-FA98-4ACA-A361-33941CD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1E17-0573-4D02-8370-88315E43D62B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1705922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1B0FA2-A7DB-4947-860E-E79C5077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8E6E-8EEC-4C12-929E-F38347F6E216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2E1470-381E-4AF9-A41D-349C2154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B8CC56-22BE-43D8-91CC-457AB47D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B0B7-D0B3-48DC-85C4-BCF07C4C2060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256147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13EA37-1B22-458F-B6EC-AF2351A3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14DB-7853-4A94-A819-F9AFAFEC9FC0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5C321E-FE32-4ED0-8F70-AC7AD24C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D2218D-CED1-4815-AE6B-54814A25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0A79-9FA8-4971-88B9-E30921C05ADD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309262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4B7A6F-4C91-4D02-A0AD-4F7DF105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16BD-59BF-4D78-BE89-1E7279AF7B5E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5CBC79-8FC5-40AB-8179-9C4107AC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61D83B-553C-49BE-9A9E-4E106B83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5ECF-DD11-4380-9E7B-8A7A64D5D04E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2714661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15799A-0F4F-4636-B98C-E097A773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0C64-3EA7-44BF-BC1E-C9795FCB8168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2028AE-493D-4565-B722-43776E7E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BE2D19-31D6-4A62-B6B3-73A888EF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949B-7287-42FD-BCC9-2F6C5A269548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2513130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69E0E-19E9-453B-98F0-2A48398F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1856-2416-45F0-B652-2659340577A0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9E6A9D-A9D6-44C2-BF59-6DB857B8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641D1B-7013-4A12-8AE2-2D328001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95DD-E323-41AD-A814-5ACFFC643BA8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902544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402332-424F-460E-A96B-A6BCFD5B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7D19-376E-4B5E-BC8F-75A0BD9C1BE7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243C0F-15AB-4533-B208-4ED59699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651262-8963-4937-BFAD-0B5E4DE4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E485-D6BA-4ECF-BE24-5091402B2680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538111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52AD-62C3-4578-8B8A-5145123F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A2006-FD17-488A-B8A6-03E3DE27AA9A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EF0B9-682C-4CA6-868E-9F26970C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CC0AF-DF9E-4DC8-8618-EA7A0A0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4664-FCDF-478B-B025-F46800917292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74563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CBB33-05BD-4BD6-BD0E-8D15EADC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76F7-DC18-4A07-A03C-6330A899F889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FE24-FBD2-48B9-AF97-8B512969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6F370-9E90-42F1-B934-B8A003E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4E86-0F7E-40A3-A3D8-9693C54D789E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8928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E89F3-2485-4A01-B32E-4B66540D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4859-0355-4703-B754-1E01FD4F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3685-5C9B-4F7A-BE4A-B3637FFD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8530-FC6B-484C-B272-A4A77A9DD1D9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1739196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2DC66-FE36-4194-B48F-8A282E4F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75EF-B454-4A17-A5DA-DFB5F719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54D32-5025-4FAD-BF3E-DF5569F0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9552-17EE-45AB-BDB6-785B65BF1578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452105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9A7B-9815-4892-987B-9736072A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EB2E-D5B8-40D3-B5AA-75F5048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D194-FA98-4ACA-A361-33941CD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1E17-0573-4D02-8370-88315E43D62B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1701661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1B0FA2-A7DB-4947-860E-E79C5077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2E1470-381E-4AF9-A41D-349C2154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B8CC56-22BE-43D8-91CC-457AB47D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B0B7-D0B3-48DC-85C4-BCF07C4C2060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902461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13EA37-1B22-458F-B6EC-AF2351A3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5C321E-FE32-4ED0-8F70-AC7AD24C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D2218D-CED1-4815-AE6B-54814A25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0A79-9FA8-4971-88B9-E30921C05ADD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564154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4B7A6F-4C91-4D02-A0AD-4F7DF105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5CBC79-8FC5-40AB-8179-9C4107AC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61D83B-553C-49BE-9A9E-4E106B83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5ECF-DD11-4380-9E7B-8A7A64D5D04E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2039683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15799A-0F4F-4636-B98C-E097A773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2028AE-493D-4565-B722-43776E7E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BE2D19-31D6-4A62-B6B3-73A888EF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949B-7287-42FD-BCC9-2F6C5A269548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980996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69E0E-19E9-453B-98F0-2A48398F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9E6A9D-A9D6-44C2-BF59-6DB857B8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641D1B-7013-4A12-8AE2-2D328001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95DD-E323-41AD-A814-5ACFFC643BA8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40631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402332-424F-460E-A96B-A6BCFD5B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243C0F-15AB-4533-B208-4ED59699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651262-8963-4937-BFAD-0B5E4DE4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E485-D6BA-4ECF-BE24-5091402B2680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2612521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52AD-62C3-4578-8B8A-5145123F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EF0B9-682C-4CA6-868E-9F26970C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CC0AF-DF9E-4DC8-8618-EA7A0A0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4664-FCDF-478B-B025-F46800917292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420161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CBB33-05BD-4BD6-BD0E-8D15EADC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FE24-FBD2-48B9-AF97-8B512969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6F370-9E90-42F1-B934-B8A003E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4E86-0F7E-40A3-A3D8-9693C54D789E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846710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B4C3-0605-2230-D2BA-3CD7CB4C1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B7D70-292C-6E94-326E-C19C7973F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143F-7187-49E2-F42F-C3B48B48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09A4-0F98-D0E0-7B73-BDD15149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BF130-1E4F-4825-DA5C-25718E4B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955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834-A3A6-9FE6-0A72-FD3459B3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843B-8855-2A63-B285-40DE0D5F6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4003-037B-7558-5F24-3B6E126C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0B4B0-666C-EEBF-A1DC-369FA49D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E573-E213-44E8-E897-B9D86AF5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677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E608-DD00-5D01-55C0-B6B5F57B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26104-4B56-129A-4487-64A87547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A9D0-A0D4-C3C9-4E11-4A6C9E89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21FA7-4F3F-9FD5-AA6D-BABAD738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D2B6C-68A3-D1A3-E6EE-16E559E2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253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158D-1C72-F2F5-8DAD-FF0D08E9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934A-B256-0B02-2FE3-B44E6AEA1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312BF-2960-B39D-96EA-8FF0F6D4D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55CD2-9BE2-3E3B-8232-BB1AEC8E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D2D48-7DE1-F5C6-E3CD-FB2004C3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7EFFE-C69D-F9F2-492F-2E3BE3E1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821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D5B9-6F35-1FFC-5E1D-0A04F0AD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EDBF1-5CDA-3F48-1994-764DF0B2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0F74-C58A-E798-853E-6FBD999DB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C5E03-1859-6465-F656-AC0C2B4E1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B46A0-F034-0E81-CF4C-08BEF795A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37FD6-1971-3982-2CB1-B1D16E43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0C3D3-EE9C-0A27-91B9-FDD41270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A4143-C0A9-E3E5-210D-81C59F2C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103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9BCA-589B-2E46-4ECF-8F658E7D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5DDB2-E47A-2909-59A5-BBAC2E3B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DF20A-8587-067B-CCD2-55CD5CD1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58BA-3C98-6B92-C4B0-DB51EE41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102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45904-BF80-826E-2334-9EFFCA88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8232A-F478-FC05-A8D3-329BF452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8525-5FBA-350C-6EF3-9BC122A7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936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469A-C65A-4129-2DD0-4CB81DBB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0843F-5328-6D2F-1E73-27F72A86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A187D-0D9F-F777-A093-328C0A6E9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9599A-83E4-5FFA-E946-A7D3B2DB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DB590-0590-7870-776C-D55F3A94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3BE7B-F9D0-2A0F-871F-815519A3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45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A2AF-D89F-197A-5B67-316F9743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225A9-6752-9F57-D781-1823C4192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52564-957C-2E76-84C5-A8F8715C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A47D1-6F79-FA56-10A0-84AA3C4D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2700B-4FCB-2635-EC0B-8529016F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327-D960-F805-ACFD-7667EE6B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56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3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73B7-C38D-382A-387C-034F8813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10AD3-90EE-DDA0-88B0-24AAB58BA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744C-777C-FA23-A8B0-E9154378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A459-D8FD-54FB-7F7D-BE640D7F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8917D-44E2-7E30-3ACF-7498FAA2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189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686D0-B899-AB93-8A89-34BF88578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29578-5142-61B7-CFCA-CDF1F95AA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72B3-1860-41B8-40B0-2F9E4E9E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45007-80B9-FBD8-04A3-B9E34F39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A52F2-4960-AF21-0C72-EB6EEA18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5704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7C9E4-5504-4410-A87E-7A18FA42DCEA}"/>
              </a:ext>
            </a:extLst>
          </p:cNvPr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FABC0EBD-3002-4528-ABFC-50160BC42B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FABC0EBD-3002-4528-ABFC-50160BC42B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9118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9859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0555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9356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8408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7001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2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ECE3FFD-2C3E-9181-B5A5-E2B9D1D9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6427EF4-0E00-7B66-D1AB-A10E01825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11D506-F988-9FC0-C96C-6569CA167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98E1-5A53-486F-9BE3-B3482E56B79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AF78C5C-9028-FB97-92D3-448EF9212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5A151C7-D57A-AF95-69D3-85683BE2C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DD93-518E-4ACD-BC9A-78E96493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F9D35F-5CAF-46BE-A1F7-A70437D3A6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en-SG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E0D4B5-0EA0-4A59-B48C-FE74924FE4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en-SG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E934-2585-4C01-8833-14B36396B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9A733-3521-4D95-84CA-4B2BD64429FE}" type="datetimeFigureOut">
              <a:rPr lang="en-SG"/>
              <a:pPr>
                <a:defRPr/>
              </a:pPr>
              <a:t>13/12/2023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455B-BABC-4327-83D1-A319AFDE8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9507-4235-43F3-91A5-15B72E913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597E18-B27F-47BC-B0DF-CEE7BF977BB1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36513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F9D35F-5CAF-46BE-A1F7-A70437D3A6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en-SG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E0D4B5-0EA0-4A59-B48C-FE74924FE4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en-SG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E934-2585-4C01-8833-14B36396B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455B-BABC-4327-83D1-A319AFDE8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SG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9507-4235-43F3-91A5-15B72E913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597E18-B27F-47BC-B0DF-CEE7BF977BB1}" type="slidenum">
              <a:rPr lang="en-SG" altLang="th-TH"/>
              <a:pPr>
                <a:defRPr/>
              </a:pPr>
              <a:t>‹#›</a:t>
            </a:fld>
            <a:endParaRPr lang="en-SG" altLang="th-TH"/>
          </a:p>
        </p:txBody>
      </p:sp>
    </p:spTree>
    <p:extLst>
      <p:ext uri="{BB962C8B-B14F-4D97-AF65-F5344CB8AC3E}">
        <p14:creationId xmlns:p14="http://schemas.microsoft.com/office/powerpoint/2010/main" val="10292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69687-332E-A8D8-F146-25ACA7D8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A563F-CBEA-C402-D960-5CC43441C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9725-36B1-F19A-B078-6F048ADAB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A431-095C-4F7F-89F9-378862A66C35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3912-1F3F-F3FE-09DF-51AEF5B7A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16DF5-1D66-0119-2BDD-1A510C2EB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3530-1C6B-4CB1-99F8-974D6C3756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92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B05499-8E1A-487C-B00A-20F31C550463}" type="datetime1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jpg"/><Relationship Id="rId19" Type="http://schemas.openxmlformats.org/officeDocument/2006/relationships/image" Target="../media/image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pp.nhso.go.th/CPP/" TargetMode="External"/><Relationship Id="rId4" Type="http://schemas.openxmlformats.org/officeDocument/2006/relationships/hyperlink" Target="https://www.nhso.go.t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7.png"/><Relationship Id="rId3" Type="http://schemas.openxmlformats.org/officeDocument/2006/relationships/image" Target="../media/image51.tmp"/><Relationship Id="rId7" Type="http://schemas.openxmlformats.org/officeDocument/2006/relationships/image" Target="../media/image54.png"/><Relationship Id="rId12" Type="http://schemas.openxmlformats.org/officeDocument/2006/relationships/customXml" Target="../ink/ink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customXml" Target="../ink/ink3.xml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9AE31-F147-208C-5FBA-8F7AD901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" y="102744"/>
            <a:ext cx="12000215" cy="663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80A3B-B7DD-17C6-55C6-78B0E532ECA7}"/>
              </a:ext>
            </a:extLst>
          </p:cNvPr>
          <p:cNvSpPr txBox="1"/>
          <p:nvPr/>
        </p:nvSpPr>
        <p:spPr>
          <a:xfrm>
            <a:off x="8839200" y="2151727"/>
            <a:ext cx="17918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5120D-C3EC-AB19-479B-4C72DCF8E8F4}"/>
              </a:ext>
            </a:extLst>
          </p:cNvPr>
          <p:cNvSpPr/>
          <p:nvPr/>
        </p:nvSpPr>
        <p:spPr>
          <a:xfrm>
            <a:off x="8038811" y="1051504"/>
            <a:ext cx="3297382" cy="93287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CPP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Contracting Provider Profile 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55747-4626-4BAA-157D-65B9D8641022}"/>
              </a:ext>
            </a:extLst>
          </p:cNvPr>
          <p:cNvSpPr txBox="1"/>
          <p:nvPr/>
        </p:nvSpPr>
        <p:spPr>
          <a:xfrm>
            <a:off x="1560945" y="1984376"/>
            <a:ext cx="2247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หลักประกันสุขภาพ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แห่งชาติ</a:t>
            </a:r>
          </a:p>
        </p:txBody>
      </p:sp>
      <p:pic>
        <p:nvPicPr>
          <p:cNvPr id="11" name="Picture 33" descr="โลโก้">
            <a:extLst>
              <a:ext uri="{FF2B5EF4-FFF2-40B4-BE49-F238E27FC236}">
                <a16:creationId xmlns:a16="http://schemas.microsoft.com/office/drawing/2014/main" id="{135D9CA0-81F4-FD84-E506-C741F526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2" y="459949"/>
            <a:ext cx="1980045" cy="844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5457435-CCF3-91F9-73F0-8BF78C8CE9B1}"/>
              </a:ext>
            </a:extLst>
          </p:cNvPr>
          <p:cNvSpPr txBox="1">
            <a:spLocks/>
          </p:cNvSpPr>
          <p:nvPr/>
        </p:nvSpPr>
        <p:spPr>
          <a:xfrm>
            <a:off x="6991927" y="5806496"/>
            <a:ext cx="5486400" cy="825583"/>
          </a:xfrm>
          <a:prstGeom prst="rect">
            <a:avLst/>
          </a:prstGeom>
          <a:effectLst>
            <a:glow rad="304800">
              <a:schemeClr val="accent2">
                <a:lumMod val="60000"/>
                <a:lumOff val="40000"/>
              </a:schemeClr>
            </a:glow>
            <a:outerShdw blurRad="50800" dist="50800" dir="5400000" algn="ctr" rotWithShape="0">
              <a:srgbClr val="FFFFFF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b="1" dirty="0">
                <a:solidFill>
                  <a:srgbClr val="008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สำนักงานหลักประกันสุขภาพแห่งชาติ เขต 1 เชียงใหม่</a:t>
            </a:r>
            <a:endParaRPr lang="en-US" sz="2400" b="1" dirty="0">
              <a:solidFill>
                <a:srgbClr val="008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6AFC72-FB90-BCD5-4AE0-0720E15A77D1}"/>
              </a:ext>
            </a:extLst>
          </p:cNvPr>
          <p:cNvSpPr/>
          <p:nvPr/>
        </p:nvSpPr>
        <p:spPr>
          <a:xfrm>
            <a:off x="1048681" y="954113"/>
            <a:ext cx="3297382" cy="9328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31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B4539-477F-6065-0225-A41617955E12}"/>
              </a:ext>
            </a:extLst>
          </p:cNvPr>
          <p:cNvSpPr txBox="1"/>
          <p:nvPr/>
        </p:nvSpPr>
        <p:spPr>
          <a:xfrm>
            <a:off x="0" y="201995"/>
            <a:ext cx="12192000" cy="1138773"/>
          </a:xfrm>
          <a:prstGeom prst="rect">
            <a:avLst/>
          </a:prstGeom>
          <a:solidFill>
            <a:srgbClr val="00444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บริการปฐมภูมิ  นวัตกรรมบริการสาธารณสุข   และ บริการ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P&amp;P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สำหรับรายการใหม่ และที่มีการเปลี่ยนแปลง ปีงบประมาณ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2567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D63707-122A-97E4-5590-D350552DAA7D}"/>
              </a:ext>
            </a:extLst>
          </p:cNvPr>
          <p:cNvGrpSpPr/>
          <p:nvPr/>
        </p:nvGrpSpPr>
        <p:grpSpPr>
          <a:xfrm>
            <a:off x="6806258" y="6665667"/>
            <a:ext cx="5385742" cy="147709"/>
            <a:chOff x="6794663" y="5378492"/>
            <a:chExt cx="5385742" cy="1477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EB0426-4305-C9B4-72DB-04BC6FDC4E53}"/>
                </a:ext>
              </a:extLst>
            </p:cNvPr>
            <p:cNvSpPr/>
            <p:nvPr/>
          </p:nvSpPr>
          <p:spPr>
            <a:xfrm>
              <a:off x="6794663" y="5378492"/>
              <a:ext cx="5112568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FB5384-2AAA-BAEE-A7FC-CF1F64A48237}"/>
                </a:ext>
              </a:extLst>
            </p:cNvPr>
            <p:cNvSpPr/>
            <p:nvPr/>
          </p:nvSpPr>
          <p:spPr>
            <a:xfrm>
              <a:off x="7067837" y="5480482"/>
              <a:ext cx="5112568" cy="4571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06C4C42-F7D1-DB34-9ADA-1415123D1C94}"/>
              </a:ext>
            </a:extLst>
          </p:cNvPr>
          <p:cNvGrpSpPr/>
          <p:nvPr/>
        </p:nvGrpSpPr>
        <p:grpSpPr>
          <a:xfrm>
            <a:off x="33689" y="1484640"/>
            <a:ext cx="5558255" cy="144160"/>
            <a:chOff x="0" y="2420744"/>
            <a:chExt cx="5558255" cy="1441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671052-4847-5655-E06D-538ABDEF26C2}"/>
                </a:ext>
              </a:extLst>
            </p:cNvPr>
            <p:cNvSpPr/>
            <p:nvPr/>
          </p:nvSpPr>
          <p:spPr>
            <a:xfrm>
              <a:off x="0" y="2420744"/>
              <a:ext cx="5112568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7BA8FA-02FF-7BC1-715A-62EC3AD41449}"/>
                </a:ext>
              </a:extLst>
            </p:cNvPr>
            <p:cNvSpPr/>
            <p:nvPr/>
          </p:nvSpPr>
          <p:spPr>
            <a:xfrm>
              <a:off x="445687" y="2519185"/>
              <a:ext cx="5112568" cy="4571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181105-C79A-1B4A-7E90-F32820E78780}"/>
              </a:ext>
            </a:extLst>
          </p:cNvPr>
          <p:cNvGrpSpPr/>
          <p:nvPr/>
        </p:nvGrpSpPr>
        <p:grpSpPr>
          <a:xfrm>
            <a:off x="2670601" y="1772817"/>
            <a:ext cx="1549617" cy="1370804"/>
            <a:chOff x="2602344" y="2279964"/>
            <a:chExt cx="1717099" cy="1682953"/>
          </a:xfrm>
        </p:grpSpPr>
        <p:pic>
          <p:nvPicPr>
            <p:cNvPr id="2" name="รูปภาพ 2">
              <a:extLst>
                <a:ext uri="{FF2B5EF4-FFF2-40B4-BE49-F238E27FC236}">
                  <a16:creationId xmlns:a16="http://schemas.microsoft.com/office/drawing/2014/main" id="{F0A0232A-CFD6-34EA-BD92-AB926944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26" y="2279964"/>
              <a:ext cx="1692317" cy="128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E941F4-4193-E64B-FDA4-AAD669963672}"/>
                </a:ext>
              </a:extLst>
            </p:cNvPr>
            <p:cNvSpPr txBox="1"/>
            <p:nvPr/>
          </p:nvSpPr>
          <p:spPr>
            <a:xfrm>
              <a:off x="2602344" y="3532030"/>
              <a:ext cx="164741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คลินิกพยาบาล</a:t>
              </a:r>
              <a:endPara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63F2CF-DB5C-28C5-79A0-31E76C247B19}"/>
              </a:ext>
            </a:extLst>
          </p:cNvPr>
          <p:cNvGrpSpPr/>
          <p:nvPr/>
        </p:nvGrpSpPr>
        <p:grpSpPr>
          <a:xfrm>
            <a:off x="5026754" y="1700809"/>
            <a:ext cx="2086479" cy="1416196"/>
            <a:chOff x="4598585" y="2219732"/>
            <a:chExt cx="2149366" cy="17758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24AF20-40FE-1318-5B93-0739E1DB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7959" y="2219732"/>
              <a:ext cx="1419048" cy="12857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189AA0-C2C0-AA84-CDCF-4A4247285A9F}"/>
                </a:ext>
              </a:extLst>
            </p:cNvPr>
            <p:cNvSpPr txBox="1"/>
            <p:nvPr/>
          </p:nvSpPr>
          <p:spPr>
            <a:xfrm>
              <a:off x="4598585" y="3564670"/>
              <a:ext cx="214936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คลินิกเทคนิคการแพทย์</a:t>
              </a:r>
              <a:endPara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363941-5A0D-20F0-9B65-87361F05A679}"/>
              </a:ext>
            </a:extLst>
          </p:cNvPr>
          <p:cNvGrpSpPr/>
          <p:nvPr/>
        </p:nvGrpSpPr>
        <p:grpSpPr>
          <a:xfrm>
            <a:off x="404260" y="1770157"/>
            <a:ext cx="1278139" cy="1419602"/>
            <a:chOff x="629562" y="2241628"/>
            <a:chExt cx="1419048" cy="16947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138B10-C122-2231-B133-3FC46E21C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562" y="2241628"/>
              <a:ext cx="1419048" cy="130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2F9DF4-AA66-A7F7-2A05-4BC570207FC8}"/>
                </a:ext>
              </a:extLst>
            </p:cNvPr>
            <p:cNvSpPr txBox="1"/>
            <p:nvPr/>
          </p:nvSpPr>
          <p:spPr>
            <a:xfrm>
              <a:off x="785268" y="3505446"/>
              <a:ext cx="10350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5C8E26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ร้านยา</a:t>
              </a:r>
              <a:endPara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rgbClr val="5C8E26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98BBA1-5DCF-3F0F-1454-B6DEC27E7A64}"/>
              </a:ext>
            </a:extLst>
          </p:cNvPr>
          <p:cNvGrpSpPr/>
          <p:nvPr/>
        </p:nvGrpSpPr>
        <p:grpSpPr>
          <a:xfrm>
            <a:off x="7176121" y="1699875"/>
            <a:ext cx="2596516" cy="1443464"/>
            <a:chOff x="8883177" y="2274569"/>
            <a:chExt cx="3054401" cy="16883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0BC559-AB2D-E9FB-3A33-2A8D7848F875}"/>
                </a:ext>
              </a:extLst>
            </p:cNvPr>
            <p:cNvSpPr txBox="1"/>
            <p:nvPr/>
          </p:nvSpPr>
          <p:spPr>
            <a:xfrm>
              <a:off x="8883177" y="3562808"/>
              <a:ext cx="30544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ห้องพยาบาล สถานประกอบการ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497DD38-C65F-AE58-3263-312DF29742C9}"/>
                </a:ext>
              </a:extLst>
            </p:cNvPr>
            <p:cNvGrpSpPr/>
            <p:nvPr/>
          </p:nvGrpSpPr>
          <p:grpSpPr>
            <a:xfrm>
              <a:off x="9763843" y="2274569"/>
              <a:ext cx="1293070" cy="1201423"/>
              <a:chOff x="9483450" y="2205832"/>
              <a:chExt cx="1292875" cy="116299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E95F122-7577-A1A9-18F0-B14D30E92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3450" y="2205832"/>
                <a:ext cx="1292875" cy="116299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104EAB7-E2EB-8ABD-9B3D-DBFF0A74B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6336" y="2729381"/>
                <a:ext cx="767102" cy="431499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36BF7F-430E-9D75-942B-5E516B4C3609}"/>
              </a:ext>
            </a:extLst>
          </p:cNvPr>
          <p:cNvGrpSpPr/>
          <p:nvPr/>
        </p:nvGrpSpPr>
        <p:grpSpPr>
          <a:xfrm>
            <a:off x="664142" y="5125138"/>
            <a:ext cx="1407319" cy="1066855"/>
            <a:chOff x="410094" y="4296821"/>
            <a:chExt cx="1947757" cy="1570790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BA184A0-2DD3-48B6-B72A-C5320E47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00" y="4296821"/>
              <a:ext cx="1185501" cy="1168937"/>
            </a:xfrm>
            <a:prstGeom prst="rect">
              <a:avLst/>
            </a:prstGeom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AA5423-68D9-CDD7-C3A4-F1F0B624C555}"/>
                </a:ext>
              </a:extLst>
            </p:cNvPr>
            <p:cNvSpPr txBox="1"/>
            <p:nvPr/>
          </p:nvSpPr>
          <p:spPr>
            <a:xfrm>
              <a:off x="410094" y="5369139"/>
              <a:ext cx="1947757" cy="498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Home ward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17485DA-FBA6-C290-0DBC-8AD16AA3085E}"/>
              </a:ext>
            </a:extLst>
          </p:cNvPr>
          <p:cNvGrpSpPr/>
          <p:nvPr/>
        </p:nvGrpSpPr>
        <p:grpSpPr>
          <a:xfrm>
            <a:off x="5590053" y="3203374"/>
            <a:ext cx="1813336" cy="1241719"/>
            <a:chOff x="6207077" y="4152547"/>
            <a:chExt cx="2805279" cy="155154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1102A4-66FB-BA41-06EA-891A1593858E}"/>
                </a:ext>
              </a:extLst>
            </p:cNvPr>
            <p:cNvSpPr/>
            <p:nvPr/>
          </p:nvSpPr>
          <p:spPr>
            <a:xfrm>
              <a:off x="6985896" y="4152547"/>
              <a:ext cx="1287680" cy="1043796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3226" t="-24490" r="-44398" b="-4725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B5C5A0-DF79-0912-6CF7-6896FB262F19}"/>
                </a:ext>
              </a:extLst>
            </p:cNvPr>
            <p:cNvSpPr txBox="1"/>
            <p:nvPr/>
          </p:nvSpPr>
          <p:spPr>
            <a:xfrm>
              <a:off x="6207077" y="5334561"/>
              <a:ext cx="2805279" cy="36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Lab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นอกหน่วย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F04F50-9702-4772-A7CF-71EC559D9810}"/>
              </a:ext>
            </a:extLst>
          </p:cNvPr>
          <p:cNvGrpSpPr/>
          <p:nvPr/>
        </p:nvGrpSpPr>
        <p:grpSpPr>
          <a:xfrm>
            <a:off x="3585262" y="3200662"/>
            <a:ext cx="1813335" cy="1197372"/>
            <a:chOff x="3647728" y="4292204"/>
            <a:chExt cx="1959667" cy="1637182"/>
          </a:xfrm>
        </p:grpSpPr>
        <p:pic>
          <p:nvPicPr>
            <p:cNvPr id="44" name="Picture Placeholder 6" descr="A close up of a device&#10;&#10;Description automatically generated">
              <a:extLst>
                <a:ext uri="{FF2B5EF4-FFF2-40B4-BE49-F238E27FC236}">
                  <a16:creationId xmlns:a16="http://schemas.microsoft.com/office/drawing/2014/main" id="{7E70BFB7-D5FC-B65F-9CED-4178BAAF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891" r="6891"/>
            <a:stretch>
              <a:fillRect/>
            </a:stretch>
          </p:blipFill>
          <p:spPr>
            <a:xfrm>
              <a:off x="4162357" y="4292204"/>
              <a:ext cx="992044" cy="1214994"/>
            </a:xfrm>
            <a:custGeom>
              <a:avLst/>
              <a:gdLst>
                <a:gd name="connsiteX0" fmla="*/ 2214261 w 4428523"/>
                <a:gd name="connsiteY0" fmla="*/ 0 h 5137089"/>
                <a:gd name="connsiteX1" fmla="*/ 4428523 w 4428523"/>
                <a:gd name="connsiteY1" fmla="*/ 1107131 h 5137089"/>
                <a:gd name="connsiteX2" fmla="*/ 4428523 w 4428523"/>
                <a:gd name="connsiteY2" fmla="*/ 4029957 h 5137089"/>
                <a:gd name="connsiteX3" fmla="*/ 2214261 w 4428523"/>
                <a:gd name="connsiteY3" fmla="*/ 5137089 h 5137089"/>
                <a:gd name="connsiteX4" fmla="*/ 0 w 4428523"/>
                <a:gd name="connsiteY4" fmla="*/ 4029957 h 5137089"/>
                <a:gd name="connsiteX5" fmla="*/ 0 w 4428523"/>
                <a:gd name="connsiteY5" fmla="*/ 1107131 h 513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523" h="5137089">
                  <a:moveTo>
                    <a:pt x="2214261" y="0"/>
                  </a:moveTo>
                  <a:lnTo>
                    <a:pt x="4428523" y="1107131"/>
                  </a:lnTo>
                  <a:lnTo>
                    <a:pt x="4428523" y="4029957"/>
                  </a:lnTo>
                  <a:lnTo>
                    <a:pt x="2214261" y="5137089"/>
                  </a:lnTo>
                  <a:lnTo>
                    <a:pt x="0" y="4029957"/>
                  </a:lnTo>
                  <a:lnTo>
                    <a:pt x="0" y="1107131"/>
                  </a:lnTo>
                  <a:close/>
                </a:path>
              </a:pathLst>
            </a:cu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289426A-670F-AC29-EDD3-DCA22C16CCBB}"/>
                </a:ext>
              </a:extLst>
            </p:cNvPr>
            <p:cNvSpPr txBox="1"/>
            <p:nvPr/>
          </p:nvSpPr>
          <p:spPr>
            <a:xfrm>
              <a:off x="3647728" y="5529490"/>
              <a:ext cx="1959667" cy="399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Telemedicine</a:t>
              </a: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D7442A4-CF18-8F65-66E9-3300EA23BF48}"/>
              </a:ext>
            </a:extLst>
          </p:cNvPr>
          <p:cNvGrpSpPr/>
          <p:nvPr/>
        </p:nvGrpSpPr>
        <p:grpSpPr>
          <a:xfrm>
            <a:off x="4740362" y="5227507"/>
            <a:ext cx="1699382" cy="1113536"/>
            <a:chOff x="7173745" y="4410978"/>
            <a:chExt cx="2272161" cy="134428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2DFB63-DA12-2781-986E-58D41D107AD0}"/>
                </a:ext>
              </a:extLst>
            </p:cNvPr>
            <p:cNvSpPr txBox="1"/>
            <p:nvPr/>
          </p:nvSpPr>
          <p:spPr>
            <a:xfrm>
              <a:off x="7173745" y="5346552"/>
              <a:ext cx="2272161" cy="408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บริการสายด่วนสุขภาพจิต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FEBCD7-709B-6E3C-DD70-3A592B31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31577" y="4410978"/>
              <a:ext cx="1341550" cy="97586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527D76-D574-ECAC-B3C3-B7095A836070}"/>
              </a:ext>
            </a:extLst>
          </p:cNvPr>
          <p:cNvGrpSpPr/>
          <p:nvPr/>
        </p:nvGrpSpPr>
        <p:grpSpPr>
          <a:xfrm>
            <a:off x="872445" y="3216697"/>
            <a:ext cx="2317629" cy="1392861"/>
            <a:chOff x="8405410" y="2319493"/>
            <a:chExt cx="3671685" cy="1957127"/>
          </a:xfrm>
        </p:grpSpPr>
        <p:pic>
          <p:nvPicPr>
            <p:cNvPr id="56" name="Picture 2" descr="การประชุมชี้แจง PCC 18 พ.ย.2559 | DHS StartUP">
              <a:extLst>
                <a:ext uri="{FF2B5EF4-FFF2-40B4-BE49-F238E27FC236}">
                  <a16:creationId xmlns:a16="http://schemas.microsoft.com/office/drawing/2014/main" id="{36954470-BA66-AD80-0956-FD12FE343E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79" r="62516" b="22214"/>
            <a:stretch/>
          </p:blipFill>
          <p:spPr bwMode="auto">
            <a:xfrm>
              <a:off x="9778278" y="2319493"/>
              <a:ext cx="944081" cy="10070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AACE941-F386-3EB0-75DE-04ED2CD23551}"/>
                </a:ext>
              </a:extLst>
            </p:cNvPr>
            <p:cNvSpPr txBox="1"/>
            <p:nvPr/>
          </p:nvSpPr>
          <p:spPr>
            <a:xfrm>
              <a:off x="8405410" y="3555277"/>
              <a:ext cx="3671685" cy="721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E26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บริการสาธารณสุขเพิ่มเติม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E26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สำหรับบริการปฐมภูมิที่มีแพทย์ประจำครอบครัว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E26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5C8E26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AAB5B-E5B7-F21B-B4A2-C3E97A5379CB}"/>
              </a:ext>
            </a:extLst>
          </p:cNvPr>
          <p:cNvGrpSpPr/>
          <p:nvPr/>
        </p:nvGrpSpPr>
        <p:grpSpPr>
          <a:xfrm>
            <a:off x="2721316" y="5245795"/>
            <a:ext cx="1407319" cy="1049561"/>
            <a:chOff x="8781686" y="4290923"/>
            <a:chExt cx="1964314" cy="1409701"/>
          </a:xfrm>
        </p:grpSpPr>
        <p:pic>
          <p:nvPicPr>
            <p:cNvPr id="1032" name="Picture 8" descr="โรงพยาบาลนนทเวช - อัตราค่าบริการทันตกรรม">
              <a:extLst>
                <a:ext uri="{FF2B5EF4-FFF2-40B4-BE49-F238E27FC236}">
                  <a16:creationId xmlns:a16="http://schemas.microsoft.com/office/drawing/2014/main" id="{FC37318E-B1D0-2180-5739-1FF3941C6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575" y="4290923"/>
              <a:ext cx="1324563" cy="108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044AB82-DFDD-9711-AC6B-9574D097F069}"/>
                </a:ext>
              </a:extLst>
            </p:cNvPr>
            <p:cNvSpPr txBox="1"/>
            <p:nvPr/>
          </p:nvSpPr>
          <p:spPr>
            <a:xfrm>
              <a:off x="8781686" y="5300728"/>
              <a:ext cx="1964314" cy="399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บริการทันตกรรม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E65EC2-A975-7764-36D4-8A5A1E0C0A59}"/>
              </a:ext>
            </a:extLst>
          </p:cNvPr>
          <p:cNvGrpSpPr/>
          <p:nvPr/>
        </p:nvGrpSpPr>
        <p:grpSpPr>
          <a:xfrm>
            <a:off x="7183221" y="5121712"/>
            <a:ext cx="1699382" cy="1172922"/>
            <a:chOff x="9372782" y="4341593"/>
            <a:chExt cx="2105867" cy="141053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3B6DC92-60BE-DC03-B4E5-E8473FDF5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72782" y="4341593"/>
              <a:ext cx="1819619" cy="127373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1D8F6A-17DB-F84E-54F6-DA649C0ACE0E}"/>
                </a:ext>
              </a:extLst>
            </p:cNvPr>
            <p:cNvSpPr txBox="1"/>
            <p:nvPr/>
          </p:nvSpPr>
          <p:spPr>
            <a:xfrm>
              <a:off x="9514335" y="5344989"/>
              <a:ext cx="1964314" cy="407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บริการสายด่วนเลิกบุหรี่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DDA8426-EC69-AD12-95A4-C76B5187A84D}"/>
              </a:ext>
            </a:extLst>
          </p:cNvPr>
          <p:cNvSpPr txBox="1"/>
          <p:nvPr/>
        </p:nvSpPr>
        <p:spPr>
          <a:xfrm>
            <a:off x="9819281" y="4189710"/>
            <a:ext cx="2188235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บริการผู้ป่วยระยะกลาง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IMC)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B96E8A-CA94-4054-6342-18B6A27A868A}"/>
              </a:ext>
            </a:extLst>
          </p:cNvPr>
          <p:cNvSpPr txBox="1"/>
          <p:nvPr/>
        </p:nvSpPr>
        <p:spPr>
          <a:xfrm>
            <a:off x="7584402" y="4398034"/>
            <a:ext cx="2188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บริการแพทย์แผนไทยและแพทย์ทางเลือก</a:t>
            </a:r>
          </a:p>
        </p:txBody>
      </p:sp>
      <p:pic>
        <p:nvPicPr>
          <p:cNvPr id="35" name="Picture 2" descr="การศึกษา-ระบบสุขภาพ - คปก.รับลูกร่าง พ.ร.บ.แพทย์แผนไทยฉบับ ปชช. ชงต่อ 2 สภาฯ">
            <a:extLst>
              <a:ext uri="{FF2B5EF4-FFF2-40B4-BE49-F238E27FC236}">
                <a16:creationId xmlns:a16="http://schemas.microsoft.com/office/drawing/2014/main" id="{815B5006-0CBB-2F0A-1A8A-0A8631C9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95" y="3492948"/>
            <a:ext cx="1307672" cy="799351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F0A3A51-941D-DEA8-36F0-6725DAC6DE5D}"/>
              </a:ext>
            </a:extLst>
          </p:cNvPr>
          <p:cNvGrpSpPr/>
          <p:nvPr/>
        </p:nvGrpSpPr>
        <p:grpSpPr>
          <a:xfrm>
            <a:off x="10012815" y="1699874"/>
            <a:ext cx="1774925" cy="1417131"/>
            <a:chOff x="7341871" y="1649643"/>
            <a:chExt cx="1947475" cy="18087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7CD6D2-697A-258C-9337-B70898976ECF}"/>
                </a:ext>
              </a:extLst>
            </p:cNvPr>
            <p:cNvSpPr txBox="1"/>
            <p:nvPr/>
          </p:nvSpPr>
          <p:spPr>
            <a:xfrm>
              <a:off x="7353097" y="3027515"/>
              <a:ext cx="19362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คลินิกกายภาพบำบัด</a:t>
              </a:r>
              <a:endPara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52B82F-56A1-DCA7-1B9A-9270315C7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1" t="25052" r="30986" b="28033"/>
            <a:stretch/>
          </p:blipFill>
          <p:spPr>
            <a:xfrm>
              <a:off x="7341871" y="1649643"/>
              <a:ext cx="1936249" cy="1388591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F77E083-F2A1-9891-3331-9ABFAFA1A3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90594" y="3266825"/>
            <a:ext cx="910542" cy="888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AC0B8-D48E-EC91-7FD1-8EC7045C4E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74417" y="5354919"/>
            <a:ext cx="1335262" cy="8089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0490C3A-6C97-9777-B465-F382C9A1B133}"/>
              </a:ext>
            </a:extLst>
          </p:cNvPr>
          <p:cNvSpPr/>
          <p:nvPr/>
        </p:nvSpPr>
        <p:spPr>
          <a:xfrm>
            <a:off x="7220985" y="1682175"/>
            <a:ext cx="2478755" cy="1516279"/>
          </a:xfrm>
          <a:prstGeom prst="rect">
            <a:avLst/>
          </a:prstGeom>
          <a:noFill/>
          <a:ln w="349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68C858-59A5-4599-FCEB-371D236B5AE3}"/>
              </a:ext>
            </a:extLst>
          </p:cNvPr>
          <p:cNvSpPr/>
          <p:nvPr/>
        </p:nvSpPr>
        <p:spPr>
          <a:xfrm>
            <a:off x="2658760" y="5158125"/>
            <a:ext cx="1539188" cy="1273734"/>
          </a:xfrm>
          <a:prstGeom prst="rect">
            <a:avLst/>
          </a:prstGeom>
          <a:noFill/>
          <a:ln w="254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4" name="รูปภาพ 9" descr="nhso.jpg">
            <a:extLst>
              <a:ext uri="{FF2B5EF4-FFF2-40B4-BE49-F238E27FC236}">
                <a16:creationId xmlns:a16="http://schemas.microsoft.com/office/drawing/2014/main" id="{31178B14-6B5B-C400-A466-2954D894C2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61742" y="318220"/>
            <a:ext cx="1145774" cy="4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9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9" descr="nhso.jpg">
            <a:extLst>
              <a:ext uri="{FF2B5EF4-FFF2-40B4-BE49-F238E27FC236}">
                <a16:creationId xmlns:a16="http://schemas.microsoft.com/office/drawing/2014/main" id="{9B19E16B-4E78-48D9-AB34-BB628CCF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918" y="205617"/>
            <a:ext cx="1145774" cy="4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Google Shape;103;p14">
            <a:extLst>
              <a:ext uri="{FF2B5EF4-FFF2-40B4-BE49-F238E27FC236}">
                <a16:creationId xmlns:a16="http://schemas.microsoft.com/office/drawing/2014/main" id="{88FF9C27-FAFD-4AEF-B6BD-BCE418D071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310" y="740702"/>
            <a:ext cx="11413381" cy="9509"/>
          </a:xfrm>
          <a:prstGeom prst="straightConnector1">
            <a:avLst/>
          </a:prstGeom>
          <a:noFill/>
          <a:ln w="69850" cmpd="thickTh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E6F3989-91F4-49DD-BF76-A58A20039AB0}"/>
              </a:ext>
            </a:extLst>
          </p:cNvPr>
          <p:cNvSpPr txBox="1">
            <a:spLocks/>
          </p:cNvSpPr>
          <p:nvPr/>
        </p:nvSpPr>
        <p:spPr bwMode="auto">
          <a:xfrm>
            <a:off x="879568" y="-27384"/>
            <a:ext cx="9464904" cy="7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6447" tIns="88223" rIns="176447" bIns="8822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5pPr>
            <a:lvl6pPr marL="528067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6pPr>
            <a:lvl7pPr marL="1056133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7pPr>
            <a:lvl8pPr marL="1584200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8pPr>
            <a:lvl9pPr marL="2112267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377" rtl="0" eaLnBrk="0" fontAlgn="base" latinLnBrk="0" hangingPunct="0">
              <a:lnSpc>
                <a:spcPts val="398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หน่วยบริการในระบบหลักประกันสุขภาพแห่งชาติ เขต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เชียงใหม่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B518707-2DC5-4237-9512-CF027029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425" y="848662"/>
            <a:ext cx="10690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บริการปฐมภูมิ นวัตกรรมบริการสาธารณสุขวิถีใหม่(</a:t>
            </a:r>
            <a:r>
              <a:rPr kumimoji="0" lang="en-US" altLang="th-TH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UC New Normal</a:t>
            </a:r>
            <a:r>
              <a:rPr kumimoji="0" lang="th-TH" altLang="th-TH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ลดแออัดเพิ่มการเข้าถึงบริการ ปีงบ </a:t>
            </a:r>
            <a:r>
              <a:rPr kumimoji="0" lang="en-US" altLang="th-TH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2567  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25E9E88-A42A-B6E0-DF16-E01916F6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869" y="6313829"/>
            <a:ext cx="1597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 ณ 30 ต.ค.2566</a:t>
            </a:r>
            <a:endParaRPr kumimoji="0" lang="en-US" altLang="th-TH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58640-BA74-AA4A-1EA1-432BA5E13CA6}"/>
              </a:ext>
            </a:extLst>
          </p:cNvPr>
          <p:cNvGraphicFramePr>
            <a:graphicFrameLocks noGrp="1"/>
          </p:cNvGraphicFramePr>
          <p:nvPr/>
        </p:nvGraphicFramePr>
        <p:xfrm>
          <a:off x="1100425" y="1411319"/>
          <a:ext cx="9745916" cy="4224093"/>
        </p:xfrm>
        <a:graphic>
          <a:graphicData uri="http://schemas.openxmlformats.org/drawingml/2006/table">
            <a:tbl>
              <a:tblPr/>
              <a:tblGrid>
                <a:gridCol w="1706640">
                  <a:extLst>
                    <a:ext uri="{9D8B030D-6E8A-4147-A177-3AD203B41FA5}">
                      <a16:colId xmlns:a16="http://schemas.microsoft.com/office/drawing/2014/main" val="4043357689"/>
                    </a:ext>
                  </a:extLst>
                </a:gridCol>
                <a:gridCol w="1047721">
                  <a:extLst>
                    <a:ext uri="{9D8B030D-6E8A-4147-A177-3AD203B41FA5}">
                      <a16:colId xmlns:a16="http://schemas.microsoft.com/office/drawing/2014/main" val="395823817"/>
                    </a:ext>
                  </a:extLst>
                </a:gridCol>
                <a:gridCol w="1047721">
                  <a:extLst>
                    <a:ext uri="{9D8B030D-6E8A-4147-A177-3AD203B41FA5}">
                      <a16:colId xmlns:a16="http://schemas.microsoft.com/office/drawing/2014/main" val="4065908457"/>
                    </a:ext>
                  </a:extLst>
                </a:gridCol>
                <a:gridCol w="1043629">
                  <a:extLst>
                    <a:ext uri="{9D8B030D-6E8A-4147-A177-3AD203B41FA5}">
                      <a16:colId xmlns:a16="http://schemas.microsoft.com/office/drawing/2014/main" val="2785782531"/>
                    </a:ext>
                  </a:extLst>
                </a:gridCol>
                <a:gridCol w="1260539">
                  <a:extLst>
                    <a:ext uri="{9D8B030D-6E8A-4147-A177-3AD203B41FA5}">
                      <a16:colId xmlns:a16="http://schemas.microsoft.com/office/drawing/2014/main" val="1067117838"/>
                    </a:ext>
                  </a:extLst>
                </a:gridCol>
                <a:gridCol w="1252354">
                  <a:extLst>
                    <a:ext uri="{9D8B030D-6E8A-4147-A177-3AD203B41FA5}">
                      <a16:colId xmlns:a16="http://schemas.microsoft.com/office/drawing/2014/main" val="1693781426"/>
                    </a:ext>
                  </a:extLst>
                </a:gridCol>
                <a:gridCol w="1227799">
                  <a:extLst>
                    <a:ext uri="{9D8B030D-6E8A-4147-A177-3AD203B41FA5}">
                      <a16:colId xmlns:a16="http://schemas.microsoft.com/office/drawing/2014/main" val="728098306"/>
                    </a:ext>
                  </a:extLst>
                </a:gridCol>
                <a:gridCol w="1159513">
                  <a:extLst>
                    <a:ext uri="{9D8B030D-6E8A-4147-A177-3AD203B41FA5}">
                      <a16:colId xmlns:a16="http://schemas.microsoft.com/office/drawing/2014/main" val="3026634490"/>
                    </a:ext>
                  </a:extLst>
                </a:gridCol>
              </a:tblGrid>
              <a:tr h="30832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หน่วยบริการรับส่งต่อเฉพาะด้าน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บริการสาธารณสุขทางไกล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67607"/>
                  </a:ext>
                </a:extLst>
              </a:tr>
              <a:tr h="3083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ร้านยา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คลินิกกายภาพบำบัด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การพยาบาล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และผดุงครรภ์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เทคนิคการแพทย์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80864"/>
                  </a:ext>
                </a:extLst>
              </a:tr>
              <a:tr h="8022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ที่รับส่งต่อ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ด้านเภสัชกรรม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ร้านยาปฐมภูมิ(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Common illness)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ร้านยา</a:t>
                      </a:r>
                    </a:p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 ป้องกัน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(PP)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57747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338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ลำพูน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923563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ลำปาง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57927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182918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น่าน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47201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พะเยา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46437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เชียงราย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82227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แม่ฮ่องสอน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11186"/>
                  </a:ext>
                </a:extLst>
              </a:tr>
              <a:tr h="308328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327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291387-C02A-7670-6B69-617C15D65D45}"/>
              </a:ext>
            </a:extLst>
          </p:cNvPr>
          <p:cNvSpPr txBox="1"/>
          <p:nvPr/>
        </p:nvSpPr>
        <p:spPr>
          <a:xfrm>
            <a:off x="1430170" y="5732145"/>
            <a:ext cx="7816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ร้านยาปฐมภูมิ(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Common illness)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ร้านยาส่งเสริม ป้องกัน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PP)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ขึ้นทะเบียนเป็นหน่วยบริการที่รับส่งต่อด้านเภสัชกรรม* </a:t>
            </a:r>
          </a:p>
          <a:p>
            <a:pPr marL="0" marR="0" lvl="0" indent="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- ร้านยาปฐมภูมิ(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Common illness)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เภสัชกรประจำร้านผ่านการอบรม เภสัชกรรมปฐมภูมิ จากสภาเภสัชกรรม</a:t>
            </a:r>
          </a:p>
          <a:p>
            <a:pPr marL="0" marR="0" lvl="0" indent="0" algn="l" defTabSz="914377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- ร้านยาส่งเสริม ป้องกัน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PP)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เภสัชกรประจำร้านผ่านการอบรม การป้องกันและสร้างเสริมสุขภาพ จากสภาเภสัชกรรม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98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7D4683-E536-049B-445C-414F0A55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55" y="172893"/>
            <a:ext cx="7010399" cy="657225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ระบบข้อมูลพื้นฐานหน่วยบริการ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B6337-8C97-1507-615E-EFE94FD912D9}"/>
              </a:ext>
            </a:extLst>
          </p:cNvPr>
          <p:cNvSpPr txBox="1"/>
          <p:nvPr/>
        </p:nvSpPr>
        <p:spPr>
          <a:xfrm>
            <a:off x="788988" y="1645790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638D8-3BE5-FB4A-AA80-61D9359560E2}"/>
              </a:ext>
            </a:extLst>
          </p:cNvPr>
          <p:cNvSpPr txBox="1"/>
          <p:nvPr/>
        </p:nvSpPr>
        <p:spPr>
          <a:xfrm>
            <a:off x="788988" y="2344865"/>
            <a:ext cx="4211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ระบบที่จัดเก็บข้อมูลภาพรวมของหน่วยบริการ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ข้อมูลทั่วไป  เครือข่ายหน่วยบริการ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บุคลากรผู้ให้บริการ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การจัดบริการ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ประชากรในความรับผิดชอบ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เกียรติประวัติ/ความภาคภูมิใจ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ข้อมูลของศูนย์หลักประกันฯ เป็นต้น </a:t>
            </a:r>
          </a:p>
          <a:p>
            <a:pPr algn="thaiDist"/>
            <a:r>
              <a:rPr lang="th-TH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ซึ่งข้อมูลต่าง ๆ จะเป็นคุณลักษณะของหน่วยบริการตามประเภทการขึ้นทะเบียนเป็นหน่วยบริการ</a:t>
            </a:r>
            <a:r>
              <a:rPr lang="th-TH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ในระบบหลักประกันสุขภาพแห่งชาติ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8F6E5-9590-C384-5FAB-CFAF9F4C3175}"/>
              </a:ext>
            </a:extLst>
          </p:cNvPr>
          <p:cNvSpPr txBox="1"/>
          <p:nvPr/>
        </p:nvSpPr>
        <p:spPr>
          <a:xfrm>
            <a:off x="6334125" y="1663396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B95A1-99AD-2EA5-8A2F-21EEAC53E43A}"/>
              </a:ext>
            </a:extLst>
          </p:cNvPr>
          <p:cNvSpPr txBox="1"/>
          <p:nvPr/>
        </p:nvSpPr>
        <p:spPr>
          <a:xfrm>
            <a:off x="6334125" y="2317808"/>
            <a:ext cx="5223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เป็นระบบที่เป็นศูนย์รวมข้อมูลของหน่วยบริการทุกประเภท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เป็นฐานข้อมูลตั้งต้นในการใช้ประโยชน์ด้านต่าง ๆ ในระบบ    หลักประกันสุขภาพ เช่น การตรวจประเมินเพื่อขึ้นทะเบียน, การบริหารกองทุนต่าง ๆ, การบริหารระบบส่งต่อและเครือข่ายบริการ และ</a:t>
            </a:r>
            <a:r>
              <a:rPr lang="th-TH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H SarabunPSK" pitchFamily="34" charset="-34"/>
                <a:cs typeface="TH SarabunPSK" pitchFamily="34" charset="-34"/>
              </a:rPr>
              <a:t>การจ่ายชดเชยค่าบริการ 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เป็นต้น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เพิ่มช่องทางการเผยแพร่ข้อมูลของหน่วยบริการ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เพิ่มช่องทางการเข้าถึงข้อมูลหน่วยบริการของประชาชน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967FE9-0359-9078-25FF-026EC65C5CE9}"/>
              </a:ext>
            </a:extLst>
          </p:cNvPr>
          <p:cNvSpPr/>
          <p:nvPr/>
        </p:nvSpPr>
        <p:spPr>
          <a:xfrm>
            <a:off x="504825" y="1417190"/>
            <a:ext cx="5057775" cy="48958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A7AAD-1E00-CDAD-16B9-48D35C63022E}"/>
              </a:ext>
            </a:extLst>
          </p:cNvPr>
          <p:cNvSpPr/>
          <p:nvPr/>
        </p:nvSpPr>
        <p:spPr>
          <a:xfrm>
            <a:off x="6181725" y="1417191"/>
            <a:ext cx="5505450" cy="48958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D1D98E7-BA40-7A2F-429A-731A8BFA2BDD}"/>
              </a:ext>
            </a:extLst>
          </p:cNvPr>
          <p:cNvSpPr txBox="1">
            <a:spLocks/>
          </p:cNvSpPr>
          <p:nvPr/>
        </p:nvSpPr>
        <p:spPr>
          <a:xfrm>
            <a:off x="2642741" y="751877"/>
            <a:ext cx="5936697" cy="482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Contracting Provider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Profile : CPP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3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63B8D1-CB74-F010-3539-F64EE3CAF5D0}"/>
              </a:ext>
            </a:extLst>
          </p:cNvPr>
          <p:cNvSpPr/>
          <p:nvPr/>
        </p:nvSpPr>
        <p:spPr>
          <a:xfrm>
            <a:off x="1451666" y="974362"/>
            <a:ext cx="92886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itchFamily="34" charset="-34"/>
              </a:rPr>
              <a:t>แยกหมวดการบันทึกข้อมูลเป็น 4 กลุ่ม ได้แก่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กลุ่มข้อมูลทั่วไป</a:t>
            </a:r>
          </a:p>
          <a:p>
            <a:pPr lvl="1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	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- บันทึกข้อมูลทั่วไป,ที่ตั้ง,ข้อมูลผู้ติดต่อและแผนที่ (ละ-ลองติ</a:t>
            </a:r>
            <a:r>
              <a:rPr lang="th-TH" sz="2400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จูด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24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กลุ่มข้อมูลศักยภาพ</a:t>
            </a:r>
          </a:p>
          <a:p>
            <a:pPr lvl="1"/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ข้อมูลบุคลากร, ข้อมูลการจัดบริการ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24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กลุ่มข้อมูลผลการดำเนินงาน</a:t>
            </a:r>
          </a:p>
          <a:p>
            <a:pPr lvl="1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 ข้อมูลการพัฒนาคุณภาพของหน่วยบริการ เรื่องต่างๆ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กลุ่มข้อมูลรายงาน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(แสดงเฉพาะ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 User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 เขต)</a:t>
            </a:r>
          </a:p>
          <a:p>
            <a:pPr lvl="1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	</a:t>
            </a: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- รายงานการบันทึกในเมนูต่างๆ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105220-5F15-AD81-586B-67ABD596ACC9}"/>
              </a:ext>
            </a:extLst>
          </p:cNvPr>
          <p:cNvSpPr txBox="1">
            <a:spLocks/>
          </p:cNvSpPr>
          <p:nvPr/>
        </p:nvSpPr>
        <p:spPr>
          <a:xfrm>
            <a:off x="1371599" y="-52477"/>
            <a:ext cx="493776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itchFamily="34" charset="-34"/>
              </a:rPr>
              <a:t>ภาพรวมของระบบ</a:t>
            </a:r>
          </a:p>
        </p:txBody>
      </p:sp>
      <p:pic>
        <p:nvPicPr>
          <p:cNvPr id="6" name="Picture 33" descr="โลโก้">
            <a:extLst>
              <a:ext uri="{FF2B5EF4-FFF2-40B4-BE49-F238E27FC236}">
                <a16:creationId xmlns:a16="http://schemas.microsoft.com/office/drawing/2014/main" id="{C21C7706-D5C6-CD51-774B-3FE24B3A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95C0AF-D709-5166-B61E-BE40BAB8C9EF}"/>
              </a:ext>
            </a:extLst>
          </p:cNvPr>
          <p:cNvSpPr/>
          <p:nvPr/>
        </p:nvSpPr>
        <p:spPr>
          <a:xfrm>
            <a:off x="1451666" y="4452237"/>
            <a:ext cx="9288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itchFamily="34" charset="-34"/>
              </a:rPr>
              <a:t>ระบบจะมีลักษณะข้อมูล 3 ส่วน ได้แก่</a:t>
            </a:r>
          </a:p>
          <a:p>
            <a:r>
              <a:rPr lang="th-TH" sz="2400" b="1" dirty="0">
                <a:solidFill>
                  <a:schemeClr val="accent5"/>
                </a:solidFill>
                <a:latin typeface="TH SarabunPSK" panose="020B0500040200020003" pitchFamily="34" charset="-34"/>
                <a:cs typeface="TH SarabunPSK" pitchFamily="34" charset="-34"/>
              </a:rPr>
              <a:t>	- </a:t>
            </a:r>
            <a:r>
              <a:rPr lang="th-TH" sz="24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</a:rPr>
              <a:t>ข้อมูลที่ สปสช. แสดงให้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itchFamily="34" charset="-34"/>
              </a:rPr>
              <a:t>โดยปรับแก้ไม่ได้</a:t>
            </a:r>
          </a:p>
          <a:p>
            <a:r>
              <a:rPr lang="th-TH" sz="24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</a:rPr>
              <a:t>	- ข้อมูลที่ สปสช. แสดงและให้</a:t>
            </a:r>
            <a:r>
              <a:rPr lang="th-TH" sz="2400" b="1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itchFamily="34" charset="-34"/>
              </a:rPr>
              <a:t>โรงพยาบาลตรวจสอบและปรับปรุง</a:t>
            </a:r>
          </a:p>
          <a:p>
            <a:r>
              <a:rPr lang="th-TH" sz="24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</a:rPr>
              <a:t>	- ข้อมูลที่ โรงพยาบาลจะต้อง</a:t>
            </a: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itchFamily="34" charset="-34"/>
              </a:rPr>
              <a:t>บันทึกเพิ่มเติม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35692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3DD005-BFCD-202F-0257-3CA32C4B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" y="1808252"/>
            <a:ext cx="10898121" cy="465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51280" y="237557"/>
            <a:ext cx="4937760" cy="758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ช่องทางการเข้าใช้</a:t>
            </a:r>
            <a:r>
              <a:rPr lang="th-TH" sz="40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งาน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4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4917376" y="2262314"/>
            <a:ext cx="1920497" cy="757646"/>
          </a:xfrm>
          <a:prstGeom prst="wedgeEllipseCallout">
            <a:avLst>
              <a:gd name="adj1" fmla="val -25270"/>
              <a:gd name="adj2" fmla="val 97638"/>
            </a:avLst>
          </a:prstGeom>
          <a:solidFill>
            <a:srgbClr val="DF497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FF00"/>
                </a:solidFill>
              </a:rPr>
              <a:t>คลิก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EB77E6-E6C6-1899-C293-2F7BB5DABD9B}"/>
              </a:ext>
            </a:extLst>
          </p:cNvPr>
          <p:cNvSpPr/>
          <p:nvPr/>
        </p:nvSpPr>
        <p:spPr>
          <a:xfrm>
            <a:off x="3248809" y="2650732"/>
            <a:ext cx="1516829" cy="4319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B5B99-8ECE-7151-14C2-E8718608941B}"/>
              </a:ext>
            </a:extLst>
          </p:cNvPr>
          <p:cNvSpPr txBox="1">
            <a:spLocks/>
          </p:cNvSpPr>
          <p:nvPr/>
        </p:nvSpPr>
        <p:spPr>
          <a:xfrm>
            <a:off x="646939" y="943516"/>
            <a:ext cx="9007556" cy="936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h-TH" sz="1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เข้า</a:t>
            </a:r>
            <a:r>
              <a:rPr kumimoji="0" lang="th-TH" sz="1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เวบไซต์</a:t>
            </a:r>
            <a:r>
              <a:rPr lang="th-TH" sz="112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หลัก สปสช.</a:t>
            </a:r>
            <a:r>
              <a:rPr lang="en-US" sz="112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 Link &gt;&gt; </a:t>
            </a:r>
            <a:r>
              <a:rPr lang="en-US" sz="11200" b="1" dirty="0">
                <a:solidFill>
                  <a:schemeClr val="accent2"/>
                </a:solidFill>
                <a:latin typeface="TH SarabunPSK" panose="020B0500040200020003" pitchFamily="34" charset="-34"/>
                <a:ea typeface="+mj-ea"/>
                <a:cs typeface="TH SarabunPSK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https://www.nhso.go.th/</a:t>
            </a:r>
            <a:endParaRPr lang="en-US" sz="11200" b="1" dirty="0">
              <a:solidFill>
                <a:schemeClr val="accent2"/>
              </a:solidFill>
              <a:latin typeface="TH SarabunPSK" panose="020B0500040200020003" pitchFamily="34" charset="-34"/>
              <a:ea typeface="+mj-ea"/>
              <a:cs typeface="TH SarabunPSK" pitchFamily="34" charset="-34"/>
            </a:endParaRPr>
          </a:p>
          <a:p>
            <a:pPr marL="685800" indent="-685800" defTabSz="9144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12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URL </a:t>
            </a:r>
            <a:r>
              <a:rPr lang="th-TH" sz="112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ระบบข้อมูลพื้นฐานหน่วยบริการ </a:t>
            </a:r>
            <a:r>
              <a:rPr lang="en-US" sz="112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Link &gt;&gt; </a:t>
            </a:r>
            <a:r>
              <a:rPr lang="en-US" sz="11200" b="1" strike="noStrike" dirty="0">
                <a:solidFill>
                  <a:schemeClr val="accent2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http://cpp.nhso.go.th/CPP/</a:t>
            </a:r>
            <a:r>
              <a:rPr lang="th-TH" sz="11200" b="1" strike="noStrike" dirty="0">
                <a:solidFill>
                  <a:schemeClr val="accent2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1200" b="1" strike="noStrike" dirty="0">
              <a:solidFill>
                <a:schemeClr val="accent2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80C76D-379B-73D4-548B-AF3BABC28397}"/>
              </a:ext>
            </a:extLst>
          </p:cNvPr>
          <p:cNvSpPr/>
          <p:nvPr/>
        </p:nvSpPr>
        <p:spPr>
          <a:xfrm>
            <a:off x="4360795" y="3389972"/>
            <a:ext cx="1516829" cy="12429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F8D26A9-D9F3-4FCE-BD10-DC395030B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893866"/>
            <a:ext cx="10485120" cy="4261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8550" y="39606"/>
            <a:ext cx="5852160" cy="89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หน้าจอการบันทึกเมนูข้อมูลบุคลากร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889297" y="2603344"/>
            <a:ext cx="1531172" cy="494860"/>
          </a:xfrm>
          <a:prstGeom prst="roundRect">
            <a:avLst/>
          </a:prstGeom>
          <a:noFill/>
          <a:ln w="57150">
            <a:solidFill>
              <a:srgbClr val="DF4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FB7E916-254A-4579-9012-1C2DD61B578B}"/>
              </a:ext>
            </a:extLst>
          </p:cNvPr>
          <p:cNvSpPr/>
          <p:nvPr/>
        </p:nvSpPr>
        <p:spPr>
          <a:xfrm rot="5400000">
            <a:off x="9401150" y="3945395"/>
            <a:ext cx="415635" cy="726739"/>
          </a:xfrm>
          <a:prstGeom prst="rightArrow">
            <a:avLst/>
          </a:prstGeom>
          <a:solidFill>
            <a:srgbClr val="DF4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7CD7A18-D5B4-961E-ED42-95DE87C8912E}"/>
              </a:ext>
            </a:extLst>
          </p:cNvPr>
          <p:cNvSpPr txBox="1">
            <a:spLocks/>
          </p:cNvSpPr>
          <p:nvPr/>
        </p:nvSpPr>
        <p:spPr>
          <a:xfrm>
            <a:off x="8169969" y="4708128"/>
            <a:ext cx="2719700" cy="646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กรอก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Username / password 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เพื่อเข้าใช้งานระบบ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EA7A1D47-1F43-7258-8C3D-B5C3E0AB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938684"/>
            <a:ext cx="4255770" cy="10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คลิก เข้าสู่ระบบ</a:t>
            </a:r>
            <a:endParaRPr lang="en-US" sz="2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กรอก 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Username &amp; Password</a:t>
            </a:r>
            <a:endParaRPr kumimoji="0" lang="th-TH" altLang="en-US" sz="2400" i="0" u="none" strike="noStrike" cap="none" normalizeH="0" baseline="0" dirty="0">
              <a:ln>
                <a:noFill/>
              </a:ln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742098E-3323-EDD4-C8B4-A04B09200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584A2B-B0FD-4FBA-9E0E-286D3EC96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6" y="3030967"/>
            <a:ext cx="2585147" cy="278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004F6D9-CB7A-460C-AFD7-37D174FA7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9" y="1446012"/>
            <a:ext cx="10370372" cy="170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198120"/>
            <a:ext cx="585216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47BB7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7BB7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47BB7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11533" y="3511484"/>
            <a:ext cx="6251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ข้อมูลภายในหมวดข้อมูลในระบบ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จะแตกต่างตามการขึ้นทะเบียนหน่วยบริการแต่ละประเภทของหน่วยงานนั้น ๆ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5CB5E-943B-422F-95DD-074DCECE5301}"/>
              </a:ext>
            </a:extLst>
          </p:cNvPr>
          <p:cNvSpPr/>
          <p:nvPr/>
        </p:nvSpPr>
        <p:spPr>
          <a:xfrm>
            <a:off x="862799" y="1518041"/>
            <a:ext cx="1321003" cy="268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13E65983-DF9F-4DAE-B07F-0C9FB7F9DF27}"/>
              </a:ext>
            </a:extLst>
          </p:cNvPr>
          <p:cNvSpPr/>
          <p:nvPr/>
        </p:nvSpPr>
        <p:spPr>
          <a:xfrm>
            <a:off x="841282" y="3331325"/>
            <a:ext cx="2375255" cy="24073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Dilleni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13769-756D-6902-4166-1AC232B895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3" t="19614" r="25419" b="2292"/>
          <a:stretch/>
        </p:blipFill>
        <p:spPr>
          <a:xfrm>
            <a:off x="2663688" y="1638750"/>
            <a:ext cx="8478508" cy="151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69167"/>
            <a:ext cx="5852160" cy="936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F7DCC0-6797-4247-BB2F-BD885E5D5C3C}"/>
              </a:ext>
            </a:extLst>
          </p:cNvPr>
          <p:cNvSpPr txBox="1"/>
          <p:nvPr/>
        </p:nvSpPr>
        <p:spPr>
          <a:xfrm>
            <a:off x="6577548" y="2087197"/>
            <a:ext cx="3914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ข้อมูลพื้นฐาน (บางส่วน)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ข้อมูลเครือข่าย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ข้อมูลประชากร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ABD7A-1D3F-4FB7-8564-04238BCF8B7F}"/>
              </a:ext>
            </a:extLst>
          </p:cNvPr>
          <p:cNvSpPr/>
          <p:nvPr/>
        </p:nvSpPr>
        <p:spPr>
          <a:xfrm>
            <a:off x="837771" y="889572"/>
            <a:ext cx="3529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 กลุ่มข้อมูลทั่วไป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3CEE6-C5B8-4780-ABD1-6951BFC35762}"/>
              </a:ext>
            </a:extLst>
          </p:cNvPr>
          <p:cNvSpPr txBox="1"/>
          <p:nvPr/>
        </p:nvSpPr>
        <p:spPr>
          <a:xfrm>
            <a:off x="6225856" y="1569962"/>
            <a:ext cx="456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ข้อมูลส่วนที่ปรับแก้ไม่ได้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F07CB9-B2E3-42CF-ACE2-518ACD81C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1" y="1626785"/>
            <a:ext cx="5122980" cy="491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9CDDE0-DCEF-4545-B37C-B60FDB72D1EC}"/>
              </a:ext>
            </a:extLst>
          </p:cNvPr>
          <p:cNvSpPr txBox="1"/>
          <p:nvPr/>
        </p:nvSpPr>
        <p:spPr>
          <a:xfrm>
            <a:off x="6225856" y="4032175"/>
            <a:ext cx="456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ข้อมูลส่วนที่บันทึกเพิ่มเติม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EDEB4-DDB5-4C29-88EB-FD87FBE5FA5C}"/>
              </a:ext>
            </a:extLst>
          </p:cNvPr>
          <p:cNvSpPr txBox="1"/>
          <p:nvPr/>
        </p:nvSpPr>
        <p:spPr>
          <a:xfrm>
            <a:off x="6577548" y="4634336"/>
            <a:ext cx="47287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ข้อมูลเกียรติประวัติ/ภาคภูมิใจ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ข้อมูลรูปภาพ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ข้อมูลศูนย์หลักประกันฯ</a:t>
            </a:r>
          </a:p>
        </p:txBody>
      </p:sp>
    </p:spTree>
    <p:extLst>
      <p:ext uri="{BB962C8B-B14F-4D97-AF65-F5344CB8AC3E}">
        <p14:creationId xmlns:p14="http://schemas.microsoft.com/office/powerpoint/2010/main" val="24320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110830-98C0-491E-960E-D16C55119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8" y="1840767"/>
            <a:ext cx="10541104" cy="452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4482"/>
            <a:ext cx="5852160" cy="934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25CBBC5B-B22F-4774-8422-8E9E89404EC2}"/>
              </a:ext>
            </a:extLst>
          </p:cNvPr>
          <p:cNvSpPr/>
          <p:nvPr/>
        </p:nvSpPr>
        <p:spPr>
          <a:xfrm>
            <a:off x="7223760" y="1254245"/>
            <a:ext cx="2116185" cy="586522"/>
          </a:xfrm>
          <a:prstGeom prst="wedgeRoundRectCallout">
            <a:avLst>
              <a:gd name="adj1" fmla="val 110184"/>
              <a:gd name="adj2" fmla="val 17987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Click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เพื่อแก้ไข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29E5D-D89A-4E25-939A-8BFA24BA2A4B}"/>
              </a:ext>
            </a:extLst>
          </p:cNvPr>
          <p:cNvSpPr/>
          <p:nvPr/>
        </p:nvSpPr>
        <p:spPr>
          <a:xfrm>
            <a:off x="825448" y="1162068"/>
            <a:ext cx="3187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เมนูข้อมูลพื้นฐาน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99A9D4D-AA00-493C-9B6B-A14BA860E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13" y="1627319"/>
            <a:ext cx="10113902" cy="4961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6785465" y="2507742"/>
            <a:ext cx="2035030" cy="403687"/>
          </a:xfrm>
          <a:prstGeom prst="wedgeRoundRectCallout">
            <a:avLst>
              <a:gd name="adj1" fmla="val -79431"/>
              <a:gd name="adj2" fmla="val 1541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Click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เพื่อแก้ไข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595935" y="2740625"/>
            <a:ext cx="1413810" cy="484168"/>
          </a:xfrm>
          <a:prstGeom prst="wedgeRoundRectCallout">
            <a:avLst>
              <a:gd name="adj1" fmla="val -65966"/>
              <a:gd name="adj2" fmla="val 11673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ใส่ข้อมูล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562206" y="1405395"/>
            <a:ext cx="1323108" cy="484168"/>
          </a:xfrm>
          <a:prstGeom prst="wedgeRoundRectCallout">
            <a:avLst>
              <a:gd name="adj1" fmla="val -124325"/>
              <a:gd name="adj2" fmla="val 20025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แก้ไขไม่ได้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79782"/>
            <a:ext cx="5852160" cy="83334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9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" name="Oval Callout 17">
            <a:extLst>
              <a:ext uri="{FF2B5EF4-FFF2-40B4-BE49-F238E27FC236}">
                <a16:creationId xmlns:a16="http://schemas.microsoft.com/office/drawing/2014/main" id="{BA42BFF2-AE43-454A-862B-BB21C854E08E}"/>
              </a:ext>
            </a:extLst>
          </p:cNvPr>
          <p:cNvSpPr/>
          <p:nvPr/>
        </p:nvSpPr>
        <p:spPr>
          <a:xfrm flipH="1">
            <a:off x="2217644" y="1865274"/>
            <a:ext cx="1892538" cy="711672"/>
          </a:xfrm>
          <a:prstGeom prst="wedgeEllipseCallout">
            <a:avLst>
              <a:gd name="adj1" fmla="val 81400"/>
              <a:gd name="adj2" fmla="val -52807"/>
            </a:avLst>
          </a:prstGeom>
          <a:solidFill>
            <a:srgbClr val="DF497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ข้อมูลทั่วไป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FA16D-6B13-4AE4-8315-402F07286BE1}"/>
              </a:ext>
            </a:extLst>
          </p:cNvPr>
          <p:cNvSpPr/>
          <p:nvPr/>
        </p:nvSpPr>
        <p:spPr>
          <a:xfrm>
            <a:off x="1006013" y="977836"/>
            <a:ext cx="3187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เมนูข้อมูลพื้นฐาน</a:t>
            </a:r>
          </a:p>
        </p:txBody>
      </p:sp>
      <p:sp>
        <p:nvSpPr>
          <p:cNvPr id="2" name="Rounded Rectangular Callout 9">
            <a:extLst>
              <a:ext uri="{FF2B5EF4-FFF2-40B4-BE49-F238E27FC236}">
                <a16:creationId xmlns:a16="http://schemas.microsoft.com/office/drawing/2014/main" id="{0A538CF9-362A-9481-D032-8FA0E6481571}"/>
              </a:ext>
            </a:extLst>
          </p:cNvPr>
          <p:cNvSpPr/>
          <p:nvPr/>
        </p:nvSpPr>
        <p:spPr>
          <a:xfrm flipH="1">
            <a:off x="6984362" y="5578763"/>
            <a:ext cx="1637236" cy="282721"/>
          </a:xfrm>
          <a:prstGeom prst="wedgeRoundRectCallout">
            <a:avLst>
              <a:gd name="adj1" fmla="val -67366"/>
              <a:gd name="adj2" fmla="val 23913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ยืนยัน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5BD526-EEDC-D6F3-694F-A88480DA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27"/>
            <a:ext cx="10515600" cy="547526"/>
          </a:xfr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พระราชบัญญัติหลักประกันสุขภาพแห่งชาติ พ.ศ.2545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E81D6B-6ABE-1C5E-1E48-49374B056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3516"/>
            <a:ext cx="10781145" cy="769530"/>
          </a:xfr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44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สํานักงาน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จัดให้มีการขึ้นทะเบียนหน่วยบริการและเครือข่ายหน่วยบริการ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แล้วประชาสัมพันธ์ใประชาชนทราบ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เพื่อดําเนินการลงทะเบียนเลือกเป็นหน่วยบริการประจําของตนตามมาตรา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FBD92FD4-4255-3FEA-554F-A3829C98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472" y="284771"/>
            <a:ext cx="1253453" cy="54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43861-225B-B0D7-801B-0569314B9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56" y="3751729"/>
            <a:ext cx="9099128" cy="1272707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CA1AA7B-D44F-9FB4-BF81-20292DA96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60098"/>
              </p:ext>
            </p:extLst>
          </p:nvPr>
        </p:nvGraphicFramePr>
        <p:xfrm>
          <a:off x="514350" y="5122863"/>
          <a:ext cx="914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942886" progId="Acrobat.Document.11">
                  <p:embed/>
                </p:oleObj>
              </mc:Choice>
              <mc:Fallback>
                <p:oleObj name="Acrobat Document" showAsIcon="1" r:id="rId4" imgW="914400" imgH="942886" progId="Acrobat.Document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CA1AA7B-D44F-9FB4-BF81-20292DA96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" y="5122863"/>
                        <a:ext cx="9144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37D6F49-3258-ED61-E92C-F97E3B4E5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428" y="5135616"/>
            <a:ext cx="8857143" cy="1083597"/>
          </a:xfrm>
          <a:prstGeom prst="rect">
            <a:avLst/>
          </a:prstGeom>
        </p:spPr>
      </p:pic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E4949409-7258-102E-791F-A7CA8DFA7DC2}"/>
              </a:ext>
            </a:extLst>
          </p:cNvPr>
          <p:cNvSpPr txBox="1">
            <a:spLocks/>
          </p:cNvSpPr>
          <p:nvPr/>
        </p:nvSpPr>
        <p:spPr>
          <a:xfrm>
            <a:off x="838199" y="940559"/>
            <a:ext cx="10781146" cy="1634695"/>
          </a:xfrm>
          <a:prstGeom prst="rect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มาตรา 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สถานบริการ หมายความว่า สถานบริการสาธารณสุขของรัฐ ของเอกชน และของสภากาชาดไทย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หน่วยบริการการประกอบโรคศิลปะสาขาต่าง ๆ และสถานบริการสาธารณสุขอื่นที่คณะกรรมการกำหนดเพิ่มเติม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“หน่วยบริการ”  สถานบริการที่ได้ขึ้นทะเบียนไว้ตามพระราชบัญญัตินี้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“เครือข่ายหน่วยบริการ”  หน่วยบริการที่รวมตัวกันและขึ้นทะเบียนเป็นเครือข่ายหน่วยบริการตามพระราชบัญญัตินี้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340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639525-3E91-4DE4-8FA8-01BD9366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9" y="1533278"/>
            <a:ext cx="9956202" cy="5126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25996"/>
            <a:ext cx="5852160" cy="81309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7422860" y="4264381"/>
            <a:ext cx="1702527" cy="389510"/>
          </a:xfrm>
          <a:prstGeom prst="wedgeRoundRectCallout">
            <a:avLst>
              <a:gd name="adj1" fmla="val -79777"/>
              <a:gd name="adj2" fmla="val 16726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ใส่ข้อมูล</a:t>
            </a:r>
          </a:p>
        </p:txBody>
      </p:sp>
      <p:sp>
        <p:nvSpPr>
          <p:cNvPr id="11" name="Oval Callout 17">
            <a:extLst>
              <a:ext uri="{FF2B5EF4-FFF2-40B4-BE49-F238E27FC236}">
                <a16:creationId xmlns:a16="http://schemas.microsoft.com/office/drawing/2014/main" id="{0597A351-8102-4783-B11B-0D07AC6911E3}"/>
              </a:ext>
            </a:extLst>
          </p:cNvPr>
          <p:cNvSpPr/>
          <p:nvPr/>
        </p:nvSpPr>
        <p:spPr>
          <a:xfrm flipH="1">
            <a:off x="1769317" y="2717073"/>
            <a:ext cx="2469196" cy="1042127"/>
          </a:xfrm>
          <a:prstGeom prst="wedgeEllipseCallout">
            <a:avLst>
              <a:gd name="adj1" fmla="val 5223"/>
              <a:gd name="adj2" fmla="val -75614"/>
            </a:avLst>
          </a:prstGeom>
          <a:solidFill>
            <a:srgbClr val="DF497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ข้อมูลที่ตั้ง/การติดต่อ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FA70092A-0D08-4CD8-80F9-3D08F99BA287}"/>
              </a:ext>
            </a:extLst>
          </p:cNvPr>
          <p:cNvSpPr/>
          <p:nvPr/>
        </p:nvSpPr>
        <p:spPr>
          <a:xfrm>
            <a:off x="9640796" y="5324722"/>
            <a:ext cx="1702526" cy="394234"/>
          </a:xfrm>
          <a:prstGeom prst="wedgeRoundRectCallout">
            <a:avLst>
              <a:gd name="adj1" fmla="val -69469"/>
              <a:gd name="adj2" fmla="val 22114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ยืนยัน</a:t>
            </a: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2240F235-5799-4ECF-BAB5-DC1F2FED7203}"/>
              </a:ext>
            </a:extLst>
          </p:cNvPr>
          <p:cNvSpPr/>
          <p:nvPr/>
        </p:nvSpPr>
        <p:spPr>
          <a:xfrm>
            <a:off x="6078451" y="2647059"/>
            <a:ext cx="1702527" cy="402381"/>
          </a:xfrm>
          <a:prstGeom prst="wedgeRoundRectCallout">
            <a:avLst>
              <a:gd name="adj1" fmla="val -112498"/>
              <a:gd name="adj2" fmla="val 14914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แก้ไขไม่ได้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277C6-274E-4BBD-9852-33A42FC6B0C7}"/>
              </a:ext>
            </a:extLst>
          </p:cNvPr>
          <p:cNvSpPr/>
          <p:nvPr/>
        </p:nvSpPr>
        <p:spPr>
          <a:xfrm>
            <a:off x="1110526" y="900215"/>
            <a:ext cx="3187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เมนูข้อมูลพื้นฐาน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B985F4-58C9-4CF7-8060-4D8597348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5" y="1538344"/>
            <a:ext cx="10598970" cy="482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7679" y="134964"/>
            <a:ext cx="5852160" cy="81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8153734" y="2081325"/>
            <a:ext cx="1712410" cy="542981"/>
          </a:xfrm>
          <a:prstGeom prst="wedgeRoundRectCallout">
            <a:avLst>
              <a:gd name="adj1" fmla="val 92632"/>
              <a:gd name="adj2" fmla="val 12664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เลือกเพิ่มข้อมูล</a:t>
            </a:r>
          </a:p>
        </p:txBody>
      </p:sp>
      <p:sp>
        <p:nvSpPr>
          <p:cNvPr id="11" name="Oval Callout 17">
            <a:extLst>
              <a:ext uri="{FF2B5EF4-FFF2-40B4-BE49-F238E27FC236}">
                <a16:creationId xmlns:a16="http://schemas.microsoft.com/office/drawing/2014/main" id="{C948BFF7-204D-43F6-8F1F-3E069CDB42B5}"/>
              </a:ext>
            </a:extLst>
          </p:cNvPr>
          <p:cNvSpPr/>
          <p:nvPr/>
        </p:nvSpPr>
        <p:spPr>
          <a:xfrm flipH="1">
            <a:off x="3728728" y="1662545"/>
            <a:ext cx="2672072" cy="457738"/>
          </a:xfrm>
          <a:prstGeom prst="wedgeEllipseCallout">
            <a:avLst>
              <a:gd name="adj1" fmla="val 29273"/>
              <a:gd name="adj2" fmla="val 88654"/>
            </a:avLst>
          </a:prstGeom>
          <a:solidFill>
            <a:srgbClr val="DF497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3.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ข้อมูลการติดต่อ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2128EF3B-7655-42B5-A853-D40E0C675D49}"/>
              </a:ext>
            </a:extLst>
          </p:cNvPr>
          <p:cNvSpPr/>
          <p:nvPr/>
        </p:nvSpPr>
        <p:spPr>
          <a:xfrm flipH="1">
            <a:off x="7596052" y="5412508"/>
            <a:ext cx="1115364" cy="303821"/>
          </a:xfrm>
          <a:prstGeom prst="wedgeRoundRectCallout">
            <a:avLst>
              <a:gd name="adj1" fmla="val -79777"/>
              <a:gd name="adj2" fmla="val 16726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ยืนยัน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49016-521E-4C81-ABA2-82ED294BB6C8}"/>
              </a:ext>
            </a:extLst>
          </p:cNvPr>
          <p:cNvSpPr/>
          <p:nvPr/>
        </p:nvSpPr>
        <p:spPr>
          <a:xfrm>
            <a:off x="887679" y="953569"/>
            <a:ext cx="3187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B2FC2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เมนูข้อมูลพื้นฐาน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711F70-8ED3-4EF6-B3C5-72D5640CB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7" y="1446012"/>
            <a:ext cx="9949077" cy="517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25997"/>
            <a:ext cx="5852160" cy="81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9241491" y="2623126"/>
            <a:ext cx="2134366" cy="385115"/>
          </a:xfrm>
          <a:prstGeom prst="wedgeRoundRectCallout">
            <a:avLst>
              <a:gd name="adj1" fmla="val -83928"/>
              <a:gd name="adj2" fmla="val 9649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ใส่คำอธิบายเพิ่มเติม</a:t>
            </a:r>
          </a:p>
        </p:txBody>
      </p:sp>
      <p:sp>
        <p:nvSpPr>
          <p:cNvPr id="11" name="Oval Callout 17">
            <a:extLst>
              <a:ext uri="{FF2B5EF4-FFF2-40B4-BE49-F238E27FC236}">
                <a16:creationId xmlns:a16="http://schemas.microsoft.com/office/drawing/2014/main" id="{C948BFF7-204D-43F6-8F1F-3E069CDB42B5}"/>
              </a:ext>
            </a:extLst>
          </p:cNvPr>
          <p:cNvSpPr/>
          <p:nvPr/>
        </p:nvSpPr>
        <p:spPr>
          <a:xfrm flipH="1">
            <a:off x="6763712" y="1201908"/>
            <a:ext cx="2167851" cy="525817"/>
          </a:xfrm>
          <a:prstGeom prst="wedgeEllipseCallout">
            <a:avLst>
              <a:gd name="adj1" fmla="val 68809"/>
              <a:gd name="adj2" fmla="val 51858"/>
            </a:avLst>
          </a:prstGeom>
          <a:solidFill>
            <a:srgbClr val="DF497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4.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ข้อมูลแผนที่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2128EF3B-7655-42B5-A853-D40E0C675D49}"/>
              </a:ext>
            </a:extLst>
          </p:cNvPr>
          <p:cNvSpPr/>
          <p:nvPr/>
        </p:nvSpPr>
        <p:spPr>
          <a:xfrm flipH="1">
            <a:off x="6607700" y="5586428"/>
            <a:ext cx="1712410" cy="339648"/>
          </a:xfrm>
          <a:prstGeom prst="wedgeRoundRectCallout">
            <a:avLst>
              <a:gd name="adj1" fmla="val -79777"/>
              <a:gd name="adj2" fmla="val 16726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ยืนยัน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45373D3F-9FBC-417E-B55E-D3D9A8EEA508}"/>
              </a:ext>
            </a:extLst>
          </p:cNvPr>
          <p:cNvSpPr/>
          <p:nvPr/>
        </p:nvSpPr>
        <p:spPr>
          <a:xfrm>
            <a:off x="2468619" y="2252138"/>
            <a:ext cx="1702527" cy="617002"/>
          </a:xfrm>
          <a:prstGeom prst="wedgeRoundRectCallout">
            <a:avLst>
              <a:gd name="adj1" fmla="val 16628"/>
              <a:gd name="adj2" fmla="val 1727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ปักหมุด</a:t>
            </a:r>
          </a:p>
        </p:txBody>
      </p:sp>
      <p:sp>
        <p:nvSpPr>
          <p:cNvPr id="14" name="Rounded Rectangular Callout 7">
            <a:extLst>
              <a:ext uri="{FF2B5EF4-FFF2-40B4-BE49-F238E27FC236}">
                <a16:creationId xmlns:a16="http://schemas.microsoft.com/office/drawing/2014/main" id="{ED270766-C711-438B-BB0E-9B9A310EAFC5}"/>
              </a:ext>
            </a:extLst>
          </p:cNvPr>
          <p:cNvSpPr/>
          <p:nvPr/>
        </p:nvSpPr>
        <p:spPr>
          <a:xfrm>
            <a:off x="4640831" y="5926076"/>
            <a:ext cx="1432734" cy="405354"/>
          </a:xfrm>
          <a:prstGeom prst="wedgeRoundRectCallout">
            <a:avLst>
              <a:gd name="adj1" fmla="val -103797"/>
              <a:gd name="adj2" fmla="val -7064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ใส่ข้อมูล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E669F-2AAA-42BA-BABA-225CDC2C6D1F}"/>
              </a:ext>
            </a:extLst>
          </p:cNvPr>
          <p:cNvSpPr/>
          <p:nvPr/>
        </p:nvSpPr>
        <p:spPr>
          <a:xfrm>
            <a:off x="1099027" y="885179"/>
            <a:ext cx="3187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B2FC2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เมนูข้อมูลพื้นฐาน</a:t>
            </a:r>
          </a:p>
        </p:txBody>
      </p:sp>
    </p:spTree>
    <p:extLst>
      <p:ext uri="{BB962C8B-B14F-4D97-AF65-F5344CB8AC3E}">
        <p14:creationId xmlns:p14="http://schemas.microsoft.com/office/powerpoint/2010/main" val="20416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5890" y="-19050"/>
            <a:ext cx="5852160" cy="936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0ABD7A-1D3F-4FB7-8564-04238BCF8B7F}"/>
              </a:ext>
            </a:extLst>
          </p:cNvPr>
          <p:cNvSpPr/>
          <p:nvPr/>
        </p:nvSpPr>
        <p:spPr>
          <a:xfrm>
            <a:off x="584969" y="815608"/>
            <a:ext cx="3278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B2FC2C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2. กลุ่มข้อมูลศักยภาพ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3CEE6-C5B8-4780-ABD1-6951BFC35762}"/>
              </a:ext>
            </a:extLst>
          </p:cNvPr>
          <p:cNvSpPr txBox="1"/>
          <p:nvPr/>
        </p:nvSpPr>
        <p:spPr>
          <a:xfrm>
            <a:off x="163919" y="5269286"/>
            <a:ext cx="4474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คือ กลุ่มข้อมูลของหน่วยบริการที่ต้องเข้ามาบันทึกให้เป็นปัจจุบัน เช่น ข้อมูลบุคลากรรายบุคคล ข้อมูลที่มีการจัดบริการ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3F7294E-1DB5-4560-A9C7-1D4CAA3CA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9" y="1857841"/>
            <a:ext cx="3207183" cy="327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17973C-7FD2-A707-578E-AD2182BFF5E0}"/>
              </a:ext>
            </a:extLst>
          </p:cNvPr>
          <p:cNvSpPr/>
          <p:nvPr/>
        </p:nvSpPr>
        <p:spPr>
          <a:xfrm>
            <a:off x="5815168" y="1379061"/>
            <a:ext cx="2909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ข้อมูลบุคลากร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BE925-0525-C636-DB21-D389785B4C34}"/>
              </a:ext>
            </a:extLst>
          </p:cNvPr>
          <p:cNvSpPr txBox="1"/>
          <p:nvPr/>
        </p:nvSpPr>
        <p:spPr>
          <a:xfrm>
            <a:off x="5713568" y="1857841"/>
            <a:ext cx="6768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 ข้อ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มูลบุคลากรที่เกี่ยวข้องกับการให้บริการ ไม่นับรวมบุคลากร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สนับสนุนที่ไม่เกี่ยวข้อง เช่น พนักงานบันทึกข้อมูล, แม่บ้าน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การบันทึกจะแยกเป็น 2 ลักษณะ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  บันทึกเป็นรายบุคคล เฉพาะในวิชาชีพแพทย์ ทันตแพทย์ เภสัชกร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นักกายภาพบำบัด  แพทย์แผนไทย แพทย์แผนจีน เจ้าหน้าที่ทันตสาธารณสุข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นักเทคโนโลยีหัวใจและทรวงอก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-  บันทึกเป็นจำนวนรวม ในวิชาชีพอื่น ๆ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สาขาของวิชาชีพจะมาจากสภาวิชาชีพนั้น ๆ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กรณีจบหลายสาขา ให้ยึดตามสาขาวิชาชีพที่ปฏิบัติงานจริง</a:t>
            </a:r>
          </a:p>
        </p:txBody>
      </p:sp>
    </p:spTree>
    <p:extLst>
      <p:ext uri="{BB962C8B-B14F-4D97-AF65-F5344CB8AC3E}">
        <p14:creationId xmlns:p14="http://schemas.microsoft.com/office/powerpoint/2010/main" val="6788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8550" y="39606"/>
            <a:ext cx="5852160" cy="89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หน้าจอการบันทึกเมนูข้อมูลบุคลากร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ext Box 48">
            <a:extLst>
              <a:ext uri="{FF2B5EF4-FFF2-40B4-BE49-F238E27FC236}">
                <a16:creationId xmlns:a16="http://schemas.microsoft.com/office/drawing/2014/main" id="{EA7A1D47-1F43-7258-8C3D-B5C3E0AB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821528"/>
            <a:ext cx="4367530" cy="110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คลิกเลือก </a:t>
            </a:r>
            <a:endParaRPr lang="en-US" sz="28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กลุ่ม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ข้อมูลศักยภาพ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E8CFC4-CBA6-AEC6-5673-2C5393C46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1" y="1666241"/>
            <a:ext cx="5304443" cy="479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071BE1-73A1-0556-9474-FA065A0A74D2}"/>
              </a:ext>
            </a:extLst>
          </p:cNvPr>
          <p:cNvSpPr txBox="1"/>
          <p:nvPr/>
        </p:nvSpPr>
        <p:spPr>
          <a:xfrm>
            <a:off x="6950710" y="1250742"/>
            <a:ext cx="4754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เลือกเมนู </a:t>
            </a:r>
            <a:r>
              <a:rPr lang="th-TH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ข้อมูลบุคลากร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เพื่อบันทึกข้อมูล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แพทย์ พยาบาลและบุคลากรด้านอื่นๆของหน่วย บริการ</a:t>
            </a:r>
            <a:endParaRPr lang="en-US" sz="2000" b="1" dirty="0">
              <a:solidFill>
                <a:schemeClr val="bg1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5F80FF-550D-019E-7B53-30033CCC0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60" y="2763129"/>
            <a:ext cx="3037839" cy="346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9964BB1-BFF8-E585-89F1-74428E8B75FC}"/>
              </a:ext>
            </a:extLst>
          </p:cNvPr>
          <p:cNvSpPr>
            <a:spLocks/>
          </p:cNvSpPr>
          <p:nvPr/>
        </p:nvSpPr>
        <p:spPr>
          <a:xfrm>
            <a:off x="7740420" y="3817472"/>
            <a:ext cx="1802130" cy="36385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25739490-A92E-1539-AB1D-EC6C3101B19C}"/>
              </a:ext>
            </a:extLst>
          </p:cNvPr>
          <p:cNvSpPr txBox="1"/>
          <p:nvPr/>
        </p:nvSpPr>
        <p:spPr>
          <a:xfrm>
            <a:off x="9077960" y="3668880"/>
            <a:ext cx="500380" cy="66103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32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8550" y="39606"/>
            <a:ext cx="5852160" cy="89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หน้าจอการบันทึกเมนูข้อมูลบุคลากร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ext Box 48">
            <a:extLst>
              <a:ext uri="{FF2B5EF4-FFF2-40B4-BE49-F238E27FC236}">
                <a16:creationId xmlns:a16="http://schemas.microsoft.com/office/drawing/2014/main" id="{EA7A1D47-1F43-7258-8C3D-B5C3E0AB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870269"/>
            <a:ext cx="9224010" cy="9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36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บันทึกข้อมูลแพทย์ที่ปฏิบัติงานในหน่วยบริการปฐมภูมิ โดยคลิกที่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ดูข้อมูล/แก้ไข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ตามสาขาของแพทย์ที่ท่านต้องการบันทึก </a:t>
            </a:r>
            <a:r>
              <a:rPr lang="th-TH" sz="2400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(แพทย์ท่านเดียวให้บันทึกได้เพียง 1 หัวข้อเท่านั้น โดยเลือกบันทึกตามอนุมัติบัตรหรือวุฒิบัตรสูงสุด)</a:t>
            </a:r>
            <a:endParaRPr lang="en-US" sz="2400" u="sng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742098E-3323-EDD4-C8B4-A04B09200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C56A5-914D-5E6B-874D-BDF535B37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2017134"/>
            <a:ext cx="9743439" cy="462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8550" y="39606"/>
            <a:ext cx="5852160" cy="899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หน้าจอการบันทึกเมนูข้อมูลบุคลากร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ext Box 48">
            <a:extLst>
              <a:ext uri="{FF2B5EF4-FFF2-40B4-BE49-F238E27FC236}">
                <a16:creationId xmlns:a16="http://schemas.microsoft.com/office/drawing/2014/main" id="{EA7A1D47-1F43-7258-8C3D-B5C3E0AB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025" y="975198"/>
            <a:ext cx="9224010" cy="104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คลิก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เพิ่มบุคลากร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เพื่อเข้าบันทึกข้อมูลบุคลากรที่ต้องการ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5.  คลิก               เมื่อต้องการแก้ไข หรือลบข้อมูล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DCD99D9B-2AF5-A20F-C86B-3BA56BCE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400428"/>
            <a:ext cx="732800" cy="4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AAEC50-AF55-4A35-83C0-9B5780CB9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6" y="2008626"/>
            <a:ext cx="10397287" cy="411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1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AFCD2-38B6-DBA0-4813-86A76F030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357784"/>
            <a:ext cx="9435432" cy="414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8550" y="19286"/>
            <a:ext cx="5852160" cy="704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หน้าจอการบันทึกเมนูข้อมูลบุคลากร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ext Box 48">
            <a:extLst>
              <a:ext uri="{FF2B5EF4-FFF2-40B4-BE49-F238E27FC236}">
                <a16:creationId xmlns:a16="http://schemas.microsoft.com/office/drawing/2014/main" id="{EA7A1D47-1F43-7258-8C3D-B5C3E0AB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44" y="5503229"/>
            <a:ext cx="11317456" cy="135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8. คลิกเลือก ข้อมูลการปฎิบัติงาน 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Full time</a:t>
            </a: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หรือ 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Part time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หากเลือก </a:t>
            </a: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Part time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ให้ระบุจำนวนชั่วโมงการปฏิบัติงานต่อสัปดาห์ด้วย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9.</a:t>
            </a:r>
            <a:r>
              <a:rPr lang="th-TH" sz="20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ข้อมูล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สถานะ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กรณีเพิ่มบุคลากรใหม่ ระบบจะแสดงสถานะ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ยังปฏิบัติงานอยู่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10. 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กดปุ่ม </a:t>
            </a: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เพื่อบันทึกข้อมูล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36576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0EB56FC6-F8B2-08FB-85F0-F3EEB542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43" y="652975"/>
            <a:ext cx="9884896" cy="9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6.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บันทึก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เลขที่ใบอนุญาต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ประกอบวิชาชีพ (ใส่แต่ตัวเลขเท่านั้น)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7. บันทึก </a:t>
            </a:r>
            <a:r>
              <a:rPr lang="th-TH" sz="2400" b="1" u="sng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ชื่อ-นามสกุล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ของแพทย์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3657600" algn="l"/>
              </a:tabLst>
            </a:pPr>
            <a:endParaRPr lang="en-US" sz="32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1A18F-8B7C-C6F3-A3EB-B71FF4913C31}"/>
              </a:ext>
            </a:extLst>
          </p:cNvPr>
          <p:cNvSpPr txBox="1"/>
          <p:nvPr/>
        </p:nvSpPr>
        <p:spPr>
          <a:xfrm>
            <a:off x="5266161" y="2060389"/>
            <a:ext cx="48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47029450-CBEC-8112-AC42-4A2D25EF6235}"/>
              </a:ext>
            </a:extLst>
          </p:cNvPr>
          <p:cNvSpPr/>
          <p:nvPr/>
        </p:nvSpPr>
        <p:spPr>
          <a:xfrm>
            <a:off x="4541520" y="4884679"/>
            <a:ext cx="2586897" cy="456104"/>
          </a:xfrm>
          <a:prstGeom prst="wedgeRoundRectCallout">
            <a:avLst>
              <a:gd name="adj1" fmla="val 81290"/>
              <a:gd name="adj2" fmla="val 12676"/>
              <a:gd name="adj3" fmla="val 16667"/>
            </a:avLst>
          </a:prstGeom>
          <a:solidFill>
            <a:srgbClr val="DE0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กดปุ่ม เพิ่ม เพื่อบันทึกข้อมูล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41F99-8B68-F35C-207E-16C9C2855B49}"/>
              </a:ext>
            </a:extLst>
          </p:cNvPr>
          <p:cNvSpPr txBox="1"/>
          <p:nvPr/>
        </p:nvSpPr>
        <p:spPr>
          <a:xfrm>
            <a:off x="5542590" y="2097432"/>
            <a:ext cx="286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บันทึกข้อมูลเลขใบประกอบวิชาชีพ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37791-CD0F-64B8-DF60-730A21ED1BD7}"/>
              </a:ext>
            </a:extLst>
          </p:cNvPr>
          <p:cNvSpPr txBox="1"/>
          <p:nvPr/>
        </p:nvSpPr>
        <p:spPr>
          <a:xfrm>
            <a:off x="5266161" y="2503725"/>
            <a:ext cx="286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บันทึกชื่อแพทย์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F504F-D4AD-B5AE-D0C7-E1FD36352F97}"/>
              </a:ext>
            </a:extLst>
          </p:cNvPr>
          <p:cNvSpPr txBox="1"/>
          <p:nvPr/>
        </p:nvSpPr>
        <p:spPr>
          <a:xfrm>
            <a:off x="5266161" y="2829462"/>
            <a:ext cx="286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บันทึกนามสกุลแพทย์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EE76D-AA5F-E45E-FDD4-A00A3FC684EA}"/>
              </a:ext>
            </a:extLst>
          </p:cNvPr>
          <p:cNvSpPr txBox="1"/>
          <p:nvPr/>
        </p:nvSpPr>
        <p:spPr>
          <a:xfrm>
            <a:off x="7401443" y="3487433"/>
            <a:ext cx="301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คลิกเลือก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Fulltime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Parttime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D9EA7-7F56-B949-41EB-D2CF5AD76EEE}"/>
              </a:ext>
            </a:extLst>
          </p:cNvPr>
          <p:cNvSpPr txBox="1"/>
          <p:nvPr/>
        </p:nvSpPr>
        <p:spPr>
          <a:xfrm>
            <a:off x="6155831" y="4313926"/>
            <a:ext cx="301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คลิกเลือกสถานะการปฏิบัติงาน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D2232-61C7-90E7-1683-E1083580589C}"/>
              </a:ext>
            </a:extLst>
          </p:cNvPr>
          <p:cNvSpPr txBox="1"/>
          <p:nvPr/>
        </p:nvSpPr>
        <p:spPr>
          <a:xfrm>
            <a:off x="4980250" y="2578879"/>
            <a:ext cx="48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013F9-7402-3AD5-ACCD-DF8FC835755B}"/>
              </a:ext>
            </a:extLst>
          </p:cNvPr>
          <p:cNvSpPr txBox="1"/>
          <p:nvPr/>
        </p:nvSpPr>
        <p:spPr>
          <a:xfrm>
            <a:off x="7159379" y="3453192"/>
            <a:ext cx="48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3A8485-D47A-C3F6-F400-EE2C9B5BC7F6}"/>
              </a:ext>
            </a:extLst>
          </p:cNvPr>
          <p:cNvSpPr txBox="1"/>
          <p:nvPr/>
        </p:nvSpPr>
        <p:spPr>
          <a:xfrm>
            <a:off x="5923498" y="4264409"/>
            <a:ext cx="48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C5474-35A7-02AA-F56C-D5FFE8D1A481}"/>
              </a:ext>
            </a:extLst>
          </p:cNvPr>
          <p:cNvSpPr txBox="1"/>
          <p:nvPr/>
        </p:nvSpPr>
        <p:spPr>
          <a:xfrm>
            <a:off x="8049027" y="4666476"/>
            <a:ext cx="62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74CBC4-4FAA-B3EF-15A0-539D8BDE0612}"/>
              </a:ext>
            </a:extLst>
          </p:cNvPr>
          <p:cNvSpPr/>
          <p:nvPr/>
        </p:nvSpPr>
        <p:spPr>
          <a:xfrm>
            <a:off x="4629552" y="2220808"/>
            <a:ext cx="602922" cy="2048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2ED4B7-5522-B99D-3DD0-293D0D339A7F}"/>
              </a:ext>
            </a:extLst>
          </p:cNvPr>
          <p:cNvSpPr/>
          <p:nvPr/>
        </p:nvSpPr>
        <p:spPr>
          <a:xfrm>
            <a:off x="4342963" y="2569552"/>
            <a:ext cx="480260" cy="2139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7CE08F-6B17-EFA8-C5A5-433E9483B7B9}"/>
              </a:ext>
            </a:extLst>
          </p:cNvPr>
          <p:cNvSpPr/>
          <p:nvPr/>
        </p:nvSpPr>
        <p:spPr>
          <a:xfrm>
            <a:off x="4342963" y="2922552"/>
            <a:ext cx="480260" cy="2139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93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82762-DFAE-943C-8F44-8B54CD542E4F}"/>
              </a:ext>
            </a:extLst>
          </p:cNvPr>
          <p:cNvSpPr txBox="1">
            <a:spLocks/>
          </p:cNvSpPr>
          <p:nvPr/>
        </p:nvSpPr>
        <p:spPr>
          <a:xfrm>
            <a:off x="703364" y="265710"/>
            <a:ext cx="5852160" cy="75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pic>
        <p:nvPicPr>
          <p:cNvPr id="3" name="Picture 33" descr="โลโก้">
            <a:extLst>
              <a:ext uri="{FF2B5EF4-FFF2-40B4-BE49-F238E27FC236}">
                <a16:creationId xmlns:a16="http://schemas.microsoft.com/office/drawing/2014/main" id="{DB061900-4313-46F3-9ADD-9F98767D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AAA064-7002-93A6-1A5E-DF604635B438}"/>
              </a:ext>
            </a:extLst>
          </p:cNvPr>
          <p:cNvSpPr txBox="1">
            <a:spLocks/>
          </p:cNvSpPr>
          <p:nvPr/>
        </p:nvSpPr>
        <p:spPr>
          <a:xfrm>
            <a:off x="685608" y="927606"/>
            <a:ext cx="6139134" cy="638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การบันทึกข้อมูลและแก้ไขข้อมูลบุคลากร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218C9-E8B3-6EFB-FBB5-544E31EE1420}"/>
              </a:ext>
            </a:extLst>
          </p:cNvPr>
          <p:cNvSpPr txBox="1"/>
          <p:nvPr/>
        </p:nvSpPr>
        <p:spPr>
          <a:xfrm>
            <a:off x="685608" y="1647444"/>
            <a:ext cx="1041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แสดงข้อมูลหน่วยบริการปลายทางที่บุคลากร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ย้าย/ย้ายปลายทาง/ลาศึกษาต่อ รวมทั้งปีที่จบการศึกษา เพื่อสามารถตรวจสอบข้อมูลได้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853DE-2A5C-AB1E-EFAD-6199D227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3" y="5228377"/>
            <a:ext cx="7532189" cy="524692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582F49-2EFA-A816-E7DD-AA16D502B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3" y="2936736"/>
            <a:ext cx="7532190" cy="2283305"/>
          </a:xfrm>
          <a:prstGeom prst="rect">
            <a:avLst/>
          </a:prstGeom>
        </p:spPr>
      </p:pic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2F596662-CF4F-3409-9D2E-FC4776C0D87C}"/>
              </a:ext>
            </a:extLst>
          </p:cNvPr>
          <p:cNvSpPr/>
          <p:nvPr/>
        </p:nvSpPr>
        <p:spPr>
          <a:xfrm>
            <a:off x="4370597" y="3283926"/>
            <a:ext cx="3065219" cy="360803"/>
          </a:xfrm>
          <a:prstGeom prst="wedgeRoundRectCallout">
            <a:avLst>
              <a:gd name="adj1" fmla="val -21719"/>
              <a:gd name="adj2" fmla="val 283417"/>
              <a:gd name="adj3" fmla="val 16667"/>
            </a:avLst>
          </a:prstGeom>
          <a:solidFill>
            <a:srgbClr val="4A9BDC"/>
          </a:solidFill>
          <a:ln w="12700" cap="flat" cmpd="sng" algn="ctr">
            <a:solidFill>
              <a:srgbClr val="DF2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แสดงหน่วยบริการที่ย้าย/ย้ายปลายทาง</a:t>
            </a:r>
          </a:p>
        </p:txBody>
      </p:sp>
      <p:sp>
        <p:nvSpPr>
          <p:cNvPr id="13" name="Rounded Rectangular Callout 7">
            <a:extLst>
              <a:ext uri="{FF2B5EF4-FFF2-40B4-BE49-F238E27FC236}">
                <a16:creationId xmlns:a16="http://schemas.microsoft.com/office/drawing/2014/main" id="{119329DD-B02A-4E8D-A1E4-717F64B8543F}"/>
              </a:ext>
            </a:extLst>
          </p:cNvPr>
          <p:cNvSpPr/>
          <p:nvPr/>
        </p:nvSpPr>
        <p:spPr>
          <a:xfrm>
            <a:off x="1694283" y="5753069"/>
            <a:ext cx="2840234" cy="594577"/>
          </a:xfrm>
          <a:prstGeom prst="wedgeRoundRectCallout">
            <a:avLst>
              <a:gd name="adj1" fmla="val 113281"/>
              <a:gd name="adj2" fmla="val -68349"/>
              <a:gd name="adj3" fmla="val 16667"/>
            </a:avLst>
          </a:prstGeom>
          <a:solidFill>
            <a:srgbClr val="4A9BDC"/>
          </a:solidFill>
          <a:ln w="12700" cap="flat" cmpd="sng" algn="ctr">
            <a:solidFill>
              <a:srgbClr val="DF2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แสดงหน่วยบริการที่ลาศึกษา และปีที่จบการศึกษา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00CB30-B8D7-3526-4070-4717C12DC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728" y="1880008"/>
            <a:ext cx="3000653" cy="39104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19DD72-576D-D4EB-A71E-4A0EDDD571F7}"/>
                  </a:ext>
                </a:extLst>
              </p14:cNvPr>
              <p14:cNvContentPartPr/>
              <p14:nvPr/>
            </p14:nvContentPartPr>
            <p14:xfrm>
              <a:off x="9640765" y="2821348"/>
              <a:ext cx="355680" cy="5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19DD72-576D-D4EB-A71E-4A0EDDD571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86765" y="2712656"/>
                <a:ext cx="463320" cy="273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30B1F7-00DB-8F37-0B53-E9DD53B1695E}"/>
                  </a:ext>
                </a:extLst>
              </p14:cNvPr>
              <p14:cNvContentPartPr/>
              <p14:nvPr/>
            </p14:nvContentPartPr>
            <p14:xfrm>
              <a:off x="9596485" y="2866708"/>
              <a:ext cx="408240" cy="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30B1F7-00DB-8F37-0B53-E9DD53B169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42485" y="2758708"/>
                <a:ext cx="5158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8CFBBA9-AB07-5B76-2065-4A2F4BED58DE}"/>
                  </a:ext>
                </a:extLst>
              </p14:cNvPr>
              <p14:cNvContentPartPr/>
              <p14:nvPr/>
            </p14:nvContentPartPr>
            <p14:xfrm>
              <a:off x="9569485" y="3239668"/>
              <a:ext cx="468360" cy="19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8CFBBA9-AB07-5B76-2065-4A2F4BED58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15485" y="3131668"/>
                <a:ext cx="576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1834CD-7602-7DB9-86DF-B997B9508EE9}"/>
                  </a:ext>
                </a:extLst>
              </p14:cNvPr>
              <p14:cNvContentPartPr/>
              <p14:nvPr/>
            </p14:nvContentPartPr>
            <p14:xfrm>
              <a:off x="9551845" y="3594988"/>
              <a:ext cx="51444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1834CD-7602-7DB9-86DF-B997B9508E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97845" y="3486988"/>
                <a:ext cx="622080" cy="2260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6768D23-CF44-19E9-C734-75385AD958DE}"/>
              </a:ext>
            </a:extLst>
          </p:cNvPr>
          <p:cNvSpPr/>
          <p:nvPr/>
        </p:nvSpPr>
        <p:spPr>
          <a:xfrm>
            <a:off x="8677055" y="5122416"/>
            <a:ext cx="2929631" cy="713361"/>
          </a:xfrm>
          <a:prstGeom prst="rect">
            <a:avLst/>
          </a:prstGeom>
          <a:noFill/>
          <a:ln w="603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DilleniaUPC" panose="02020603050405020304" pitchFamily="18" charset="-34"/>
            </a:endParaRPr>
          </a:p>
        </p:txBody>
      </p:sp>
      <p:sp>
        <p:nvSpPr>
          <p:cNvPr id="20" name="Rounded Rectangular Callout 9">
            <a:extLst>
              <a:ext uri="{FF2B5EF4-FFF2-40B4-BE49-F238E27FC236}">
                <a16:creationId xmlns:a16="http://schemas.microsoft.com/office/drawing/2014/main" id="{A8D6FC75-CF70-571F-F613-BF93AFDD89C2}"/>
              </a:ext>
            </a:extLst>
          </p:cNvPr>
          <p:cNvSpPr/>
          <p:nvPr/>
        </p:nvSpPr>
        <p:spPr>
          <a:xfrm>
            <a:off x="8791229" y="5790417"/>
            <a:ext cx="2708345" cy="557229"/>
          </a:xfrm>
          <a:prstGeom prst="wedgeRoundRectCallout">
            <a:avLst>
              <a:gd name="adj1" fmla="val 6882"/>
              <a:gd name="adj2" fmla="val -6563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แจ้ง สปสช.เขต </a:t>
            </a:r>
          </a:p>
        </p:txBody>
      </p:sp>
    </p:spTree>
    <p:extLst>
      <p:ext uri="{BB962C8B-B14F-4D97-AF65-F5344CB8AC3E}">
        <p14:creationId xmlns:p14="http://schemas.microsoft.com/office/powerpoint/2010/main" val="1523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DD74C1-A2D6-5E4D-662E-90CFD1C7A4F5}"/>
              </a:ext>
            </a:extLst>
          </p:cNvPr>
          <p:cNvSpPr txBox="1">
            <a:spLocks/>
          </p:cNvSpPr>
          <p:nvPr/>
        </p:nvSpPr>
        <p:spPr>
          <a:xfrm>
            <a:off x="703364" y="127170"/>
            <a:ext cx="5852160" cy="752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การใช้งาน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: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5AD0B8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B9A955-A1FD-1F0F-8CD1-83928BFF953A}"/>
              </a:ext>
            </a:extLst>
          </p:cNvPr>
          <p:cNvSpPr txBox="1">
            <a:spLocks/>
          </p:cNvSpPr>
          <p:nvPr/>
        </p:nvSpPr>
        <p:spPr>
          <a:xfrm>
            <a:off x="694844" y="650526"/>
            <a:ext cx="6139134" cy="638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การบันทึกข้อมูลและแก้ไขข้อมูลบุคลากร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4D64B-C711-E45F-2504-DC7638B6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3" y="1289416"/>
            <a:ext cx="10795192" cy="1637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7C758-FD78-ADF0-A2A8-FB36B2344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53" y="3087260"/>
            <a:ext cx="10795192" cy="3461322"/>
          </a:xfrm>
          <a:prstGeom prst="rect">
            <a:avLst/>
          </a:prstGeom>
        </p:spPr>
      </p:pic>
      <p:pic>
        <p:nvPicPr>
          <p:cNvPr id="12" name="Picture 33" descr="โลโก้">
            <a:extLst>
              <a:ext uri="{FF2B5EF4-FFF2-40B4-BE49-F238E27FC236}">
                <a16:creationId xmlns:a16="http://schemas.microsoft.com/office/drawing/2014/main" id="{B54ED861-42BA-A626-5710-2CD74B8A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7120" y="127170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E90F96-6467-300D-FF07-30A59E3B641E}"/>
              </a:ext>
            </a:extLst>
          </p:cNvPr>
          <p:cNvSpPr/>
          <p:nvPr/>
        </p:nvSpPr>
        <p:spPr>
          <a:xfrm>
            <a:off x="824153" y="3068210"/>
            <a:ext cx="1828800" cy="3004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71E2D3-A989-8E46-FE02-9A1534E62F7B}"/>
              </a:ext>
            </a:extLst>
          </p:cNvPr>
          <p:cNvSpPr/>
          <p:nvPr/>
        </p:nvSpPr>
        <p:spPr>
          <a:xfrm>
            <a:off x="900353" y="1316100"/>
            <a:ext cx="1828800" cy="38336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52E0B-433B-64DC-43B3-395F1EC587D8}"/>
              </a:ext>
            </a:extLst>
          </p:cNvPr>
          <p:cNvSpPr/>
          <p:nvPr/>
        </p:nvSpPr>
        <p:spPr>
          <a:xfrm>
            <a:off x="824153" y="5452686"/>
            <a:ext cx="1828800" cy="3004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6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9BB0A56-20C6-4F90-92CF-F2656152C096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B31FC-67F7-44D6-8894-97F9686F6464}" type="slidenum">
              <a:rPr kumimoji="0" lang="th-TH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DD848D-9D4A-401E-B429-9E370383C92E}"/>
              </a:ext>
            </a:extLst>
          </p:cNvPr>
          <p:cNvSpPr txBox="1">
            <a:spLocks/>
          </p:cNvSpPr>
          <p:nvPr/>
        </p:nvSpPr>
        <p:spPr>
          <a:xfrm>
            <a:off x="307046" y="162813"/>
            <a:ext cx="11480141" cy="495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016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      เกณฑ์การตรวจประเมินเพื่อขึ้นทะเบียนเป็นหน่วยบริการ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71E52BE4-F437-4306-B981-F91C6464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56" y="174063"/>
            <a:ext cx="1217038" cy="4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03DBC-D7AA-9AEF-D9E4-1CB920A3F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3" t="11624" r="42169" b="42591"/>
          <a:stretch/>
        </p:blipFill>
        <p:spPr>
          <a:xfrm>
            <a:off x="5320154" y="638479"/>
            <a:ext cx="803565" cy="602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55D67-94B3-EFA9-CB32-675C2CA9ECD0}"/>
              </a:ext>
            </a:extLst>
          </p:cNvPr>
          <p:cNvSpPr txBox="1"/>
          <p:nvPr/>
        </p:nvSpPr>
        <p:spPr>
          <a:xfrm>
            <a:off x="6599704" y="6295033"/>
            <a:ext cx="611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ประกาศนี้ให้ใช้บังคับตั้งแต่วันที่ ๑๖ ตุลาคม พ.ศ. ๒๕๖๖ เป็นต้นไป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D45A8-E4B5-923C-9D2E-3817135AD7EF}"/>
              </a:ext>
            </a:extLst>
          </p:cNvPr>
          <p:cNvSpPr txBox="1"/>
          <p:nvPr/>
        </p:nvSpPr>
        <p:spPr>
          <a:xfrm>
            <a:off x="2683164" y="1168367"/>
            <a:ext cx="6114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ประกาศสำนักงานหลักประกันสุขภาพแห่งชาติ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กำหนดเกณฑ์การตรวจประเมินเพื่อขึ้นทะเบียนเป็นหน่วยบริการ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พ.ศ. ๒๕๖๖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97F415-13EC-867A-CF10-D90970D22A91}"/>
              </a:ext>
            </a:extLst>
          </p:cNvPr>
          <p:cNvCxnSpPr/>
          <p:nvPr/>
        </p:nvCxnSpPr>
        <p:spPr>
          <a:xfrm>
            <a:off x="4895273" y="2109045"/>
            <a:ext cx="16902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260EEA-DA89-5BBC-288F-E44E8C3BA6E2}"/>
              </a:ext>
            </a:extLst>
          </p:cNvPr>
          <p:cNvSpPr txBox="1"/>
          <p:nvPr/>
        </p:nvSpPr>
        <p:spPr>
          <a:xfrm>
            <a:off x="4959936" y="2091147"/>
            <a:ext cx="167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๑ บททั่วไป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1937EB-D160-7952-13BD-0ACF0C336C96}"/>
              </a:ext>
            </a:extLst>
          </p:cNvPr>
          <p:cNvSpPr txBox="1"/>
          <p:nvPr/>
        </p:nvSpPr>
        <p:spPr>
          <a:xfrm>
            <a:off x="1293091" y="2298083"/>
            <a:ext cx="9596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๖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ให้สำนักงานหรือสำนักงานสาขาใช้เกณฑ์การตรวจประเมินตามประกาศนี้ตรวจประเมิน สถานบริการที่ประสงค์ขอขึ้นทะเบียนเป็นหน่วยบริการประจำ หน่วยบริการปฐมภูมิ หน่วยบริการที่รับการส่งต่อ ทั่วไป หรือหน่วยบริการที่รับการส่งต่อเฉพาะด้าน แล้วแต่กรณี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3684963-6025-AE87-2F55-3DF47C826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78695"/>
              </p:ext>
            </p:extLst>
          </p:nvPr>
        </p:nvGraphicFramePr>
        <p:xfrm>
          <a:off x="10604970" y="1065050"/>
          <a:ext cx="914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942886" progId="Acrobat.Document.11">
                  <p:embed/>
                </p:oleObj>
              </mc:Choice>
              <mc:Fallback>
                <p:oleObj name="Acrobat Document" showAsIcon="1" r:id="rId4" imgW="914400" imgH="942886" progId="Acrobat.Document.11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53684963-6025-AE87-2F55-3DF47C826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4970" y="1065050"/>
                        <a:ext cx="9144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852DC7-D099-834C-C8A0-BCA385C02F5A}"/>
              </a:ext>
            </a:extLst>
          </p:cNvPr>
          <p:cNvSpPr txBox="1"/>
          <p:nvPr/>
        </p:nvSpPr>
        <p:spPr>
          <a:xfrm>
            <a:off x="1285764" y="2947735"/>
            <a:ext cx="963700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 ๘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สถานบริการที่ขอขึ้นทะเบียนเป็นหน่วยบริการประจำ หน่วยบริการปฐมภูมิหรือหน่วยบริการ ที่รับการส่งต่อทั่วไป แล้วแต่กรณีต้องเป็นไปตามเกณฑ์ ดังต่อไปนี้ </a:t>
            </a:r>
          </a:p>
          <a:p>
            <a:pPr marL="800100" lvl="1" indent="-342900">
              <a:buAutoNum type="thaiNumParenBoth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มีอาคารและสิ่งแวดล้อมที่เอื้ออำนวยต่อการให้บริการสุขภาพปฐมภูมิตามความเหมาะสม ของผู้รับบริการ </a:t>
            </a:r>
          </a:p>
          <a:p>
            <a:pPr marL="800100" lvl="1" indent="-342900">
              <a:buAutoNum type="thaiNumParenBoth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สถานที่ตั้งสถานบริการอยู่ในพื้นที่ที่สะดวกต่อการเข้ารับบริการสาธารณสุข </a:t>
            </a:r>
          </a:p>
          <a:p>
            <a:pPr marL="800100" lvl="1" indent="-342900">
              <a:buAutoNum type="thaiNumParenBoth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มีศักยภาพในการให้บริการสาธารณสุข </a:t>
            </a:r>
          </a:p>
          <a:p>
            <a:pPr marL="800100" lvl="1" indent="-342900">
              <a:buAutoNum type="thaiNumParenBoth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สามารถเปิดให้บริการแก่ผู้มีสิทธิ ทั้งนี้ ตามระยะเวลาที่ได้รับอนุญาต </a:t>
            </a:r>
          </a:p>
          <a:p>
            <a:pPr marL="800100" lvl="1" indent="-342900">
              <a:buAutoNum type="thaiNumParenBoth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มีระบบข้อมูลการให้บริการสาธารณสุขที่เหมาะสมต่อการตรวจสอบคุณภาพและบริการ รวมทั้งการขอรับค่าใช้จ่ายเพื่อบริการสาธารณสุข</a:t>
            </a:r>
          </a:p>
          <a:p>
            <a:pPr marL="800100" lvl="1" indent="-342900">
              <a:buAutoNum type="thaiNumParenBoth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มีบุคลากรปฏิบัติงานในสถานบริการที่เหมาะสมในการให้บริการ</a:t>
            </a:r>
          </a:p>
          <a:p>
            <a:pPr lvl="1"/>
            <a:endParaRPr lang="th-TH" sz="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นอกจากการพิจารณาตามเกณฑ์ในวรรคหนึ่งแล้ว ให้พิจารณาตามเกณฑ์การตรวจประเมิน ตามประเภทที่ขอขึ้นทะเบียนใน หมวด ๒ หมวด ๓ หรือหมวด ๔ ด้วย</a:t>
            </a:r>
          </a:p>
        </p:txBody>
      </p:sp>
    </p:spTree>
    <p:extLst>
      <p:ext uri="{BB962C8B-B14F-4D97-AF65-F5344CB8AC3E}">
        <p14:creationId xmlns:p14="http://schemas.microsoft.com/office/powerpoint/2010/main" val="4179454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E57BEF-CDB9-9660-A51B-93E0A198175A}"/>
              </a:ext>
            </a:extLst>
          </p:cNvPr>
          <p:cNvSpPr txBox="1">
            <a:spLocks/>
          </p:cNvSpPr>
          <p:nvPr/>
        </p:nvSpPr>
        <p:spPr>
          <a:xfrm>
            <a:off x="833666" y="27696"/>
            <a:ext cx="5852160" cy="936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การใช้งาน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: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</a:t>
            </a:r>
            <a:r>
              <a:rPr lang="th-TH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บันทึก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ข้อมูล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6" name="Picture 33" descr="โลโก้">
            <a:extLst>
              <a:ext uri="{FF2B5EF4-FFF2-40B4-BE49-F238E27FC236}">
                <a16:creationId xmlns:a16="http://schemas.microsoft.com/office/drawing/2014/main" id="{A5F492A0-20B6-5F99-FA46-06904F7C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0F6980-5EA9-E2D9-4A7B-7C6468564D88}"/>
              </a:ext>
            </a:extLst>
          </p:cNvPr>
          <p:cNvSpPr/>
          <p:nvPr/>
        </p:nvSpPr>
        <p:spPr>
          <a:xfrm>
            <a:off x="869217" y="1002661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B2F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เมนูข้อมูลการจัดบริการ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2515E-2971-583D-1BB9-5A3D35725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" r="2137"/>
          <a:stretch/>
        </p:blipFill>
        <p:spPr>
          <a:xfrm>
            <a:off x="869217" y="1625468"/>
            <a:ext cx="10038928" cy="4858459"/>
          </a:xfrm>
          <a:prstGeom prst="rect">
            <a:avLst/>
          </a:prstGeom>
        </p:spPr>
      </p:pic>
      <p:sp>
        <p:nvSpPr>
          <p:cNvPr id="7" name="Rounded Rectangular Callout 12">
            <a:extLst>
              <a:ext uri="{FF2B5EF4-FFF2-40B4-BE49-F238E27FC236}">
                <a16:creationId xmlns:a16="http://schemas.microsoft.com/office/drawing/2014/main" id="{498575D6-9949-AE1A-050A-8D29F38D05CA}"/>
              </a:ext>
            </a:extLst>
          </p:cNvPr>
          <p:cNvSpPr/>
          <p:nvPr/>
        </p:nvSpPr>
        <p:spPr>
          <a:xfrm>
            <a:off x="-648827" y="4033146"/>
            <a:ext cx="1710466" cy="855498"/>
          </a:xfrm>
          <a:prstGeom prst="wedgeRoundRectCallout">
            <a:avLst>
              <a:gd name="adj1" fmla="val 89232"/>
              <a:gd name="adj2" fmla="val -49488"/>
              <a:gd name="adj3" fmla="val 16667"/>
            </a:avLst>
          </a:prstGeom>
          <a:solidFill>
            <a:srgbClr val="70B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แสดงผลที่ตรงกับคำค้นหา</a:t>
            </a:r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id="{4D5291E1-E793-7E4F-D9EE-F04634374590}"/>
              </a:ext>
            </a:extLst>
          </p:cNvPr>
          <p:cNvSpPr/>
          <p:nvPr/>
        </p:nvSpPr>
        <p:spPr>
          <a:xfrm>
            <a:off x="8316802" y="841792"/>
            <a:ext cx="1782466" cy="586522"/>
          </a:xfrm>
          <a:prstGeom prst="wedgeRoundRectCallout">
            <a:avLst>
              <a:gd name="adj1" fmla="val -80484"/>
              <a:gd name="adj2" fmla="val 104282"/>
              <a:gd name="adj3" fmla="val 16667"/>
            </a:avLst>
          </a:prstGeom>
          <a:solidFill>
            <a:srgbClr val="97E3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พิมพ์คำค้นหา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DAC48220-DC84-E7F7-7D1F-35EE2E7E32B8}"/>
              </a:ext>
            </a:extLst>
          </p:cNvPr>
          <p:cNvSpPr/>
          <p:nvPr/>
        </p:nvSpPr>
        <p:spPr>
          <a:xfrm>
            <a:off x="10139144" y="2289993"/>
            <a:ext cx="1981347" cy="425497"/>
          </a:xfrm>
          <a:prstGeom prst="wedgeRoundRectCallout">
            <a:avLst>
              <a:gd name="adj1" fmla="val -33716"/>
              <a:gd name="adj2" fmla="val -148830"/>
              <a:gd name="adj3" fmla="val 16667"/>
            </a:avLst>
          </a:prstGeom>
          <a:solidFill>
            <a:srgbClr val="DF49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Click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เพื่อแก้ไข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428157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593D1-4C4C-DEEE-2D8C-5AF3A5F4F1E7}"/>
              </a:ext>
            </a:extLst>
          </p:cNvPr>
          <p:cNvSpPr txBox="1"/>
          <p:nvPr/>
        </p:nvSpPr>
        <p:spPr>
          <a:xfrm>
            <a:off x="1233790" y="930272"/>
            <a:ext cx="92582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24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ระบบจะมีการตรวจสอบการบันทึกข้อมูลแพทย์ โดยหน่วยบริการสามารถบันทึกข้อมูลการปฏิบัติงานแพทย์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Full time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ได้เพียงแห่งเดียวเท่านั้น แต่สามารถบันทึก ข้อมูลการปฏิบัติงานแพทย์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Part time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ได้หลายแห่ง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endParaRPr lang="en-US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   แพทย์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Full time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หมายถึง แพทย์ที่ปฏิบัติงาน ณ หน่วยบริการนั้นๆ ในเวลากลางวัน ทำการ ทุกวัน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endParaRPr lang="en-US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ts val="1600"/>
              <a:buAutoNum type="arabicPeriod" startAt="3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แพทย์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Part time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หมายถึง แพทย์ที่มาปฏิบัติงาน ณ หน่วยบริการนั้น เป็นบางวัน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ไม่รวมถึงแพทย์ที่ถูก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มอบหมายให้เป็นที่ปรึกษา ของหน่วยบริการนั้นๆ  โดยไม่ได้มาปฏิบัติงาน ณ หน่วยบริการ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endParaRPr lang="en-US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ts val="1600"/>
              <a:buAutoNum type="arabicPeriod" startAt="4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กรณีลืม </a:t>
            </a:r>
            <a:r>
              <a:rPr lang="en-US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username/password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สำหรับเข้าโปรแกรม ประสานผู้รับผิดชอบของสำนักงานหลักประกัน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600"/>
              <a:tabLst>
                <a:tab pos="3657600" algn="l"/>
              </a:tabLst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สุขภาพแห่งชาติ สาขาเขตพื้นที่ ที่หน่วยบริการปฐมภูมิตั้งอยู่</a:t>
            </a:r>
            <a:r>
              <a:rPr lang="th-TH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endParaRPr lang="en-US" sz="2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821DA-AE6A-26D5-16F4-BD89694CD776}"/>
              </a:ext>
            </a:extLst>
          </p:cNvPr>
          <p:cNvSpPr txBox="1"/>
          <p:nvPr/>
        </p:nvSpPr>
        <p:spPr>
          <a:xfrm>
            <a:off x="7130473" y="5743062"/>
            <a:ext cx="3149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https://cpp.nhso.go.th/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67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condoratchapruek.com/news/image/thank_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477" y="2222863"/>
            <a:ext cx="5334000" cy="2190750"/>
          </a:xfrm>
          <a:prstGeom prst="rect">
            <a:avLst/>
          </a:prstGeom>
          <a:noFill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2122" y="5034778"/>
            <a:ext cx="5486400" cy="825583"/>
          </a:xfrm>
        </p:spPr>
        <p:txBody>
          <a:bodyPr>
            <a:normAutofit lnSpcReduction="10000"/>
          </a:bodyPr>
          <a:lstStyle/>
          <a:p>
            <a:r>
              <a:rPr lang="th-TH" dirty="0">
                <a:solidFill>
                  <a:srgbClr val="39B2EF"/>
                </a:solidFill>
              </a:rPr>
              <a:t>ฝ่ายบริหารงานทะเบียน</a:t>
            </a:r>
          </a:p>
          <a:p>
            <a:r>
              <a:rPr lang="th-TH" dirty="0">
                <a:solidFill>
                  <a:srgbClr val="39B2EF"/>
                </a:solidFill>
              </a:rPr>
              <a:t>สำนักงานหลักประกันสุขภาพแห่งชาติ</a:t>
            </a:r>
            <a:endParaRPr lang="en-US" dirty="0">
              <a:solidFill>
                <a:srgbClr val="39B2EF"/>
              </a:solidFill>
            </a:endParaRPr>
          </a:p>
        </p:txBody>
      </p:sp>
      <p:pic>
        <p:nvPicPr>
          <p:cNvPr id="8" name="Picture 10" descr="โลโก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593" y="5034778"/>
            <a:ext cx="1623113" cy="69981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198120"/>
            <a:ext cx="4937760" cy="1061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สิท</a:t>
            </a:r>
            <a:r>
              <a:rPr lang="th-TH" sz="4400" b="1" dirty="0" err="1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ธิ</a:t>
            </a:r>
            <a:r>
              <a:rPr lang="th-TH" sz="44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ในการ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เข้าใช้</a:t>
            </a:r>
            <a:r>
              <a:rPr lang="th-TH" sz="4400" b="1" dirty="0">
                <a:solidFill>
                  <a:schemeClr val="accent2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งาน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5" name="Picture 3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059" y="496163"/>
            <a:ext cx="1482225" cy="63889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9677" y="1400939"/>
            <a:ext cx="986147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ผู้ที่ต้องการขอ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Username / Password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ใหม่ ให้แจ้งขอได้ที่ </a:t>
            </a:r>
            <a:endParaRPr lang="en-US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itchFamily="34" charset="-34"/>
              <a:sym typeface="Wingdings" pitchFamily="2" charset="2"/>
            </a:endParaRPr>
          </a:p>
          <a:p>
            <a:pPr>
              <a:tabLst>
                <a:tab pos="3657600" algn="l"/>
              </a:tabLst>
            </a:pPr>
            <a:r>
              <a:rPr lang="th-TH" sz="3200" b="1" dirty="0">
                <a:solidFill>
                  <a:schemeClr val="accent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itchFamily="34" charset="-34"/>
                <a:sym typeface="Wingdings" pitchFamily="2" charset="2"/>
              </a:rPr>
              <a:t>     </a:t>
            </a:r>
            <a:r>
              <a:rPr lang="th-TH" sz="3200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พื้นที่ สปสช.เขต 1-12 ประสานผู้รับผิดชอบสาขาเขต</a:t>
            </a:r>
            <a:endParaRPr lang="en-US" sz="3200" dirty="0">
              <a:solidFill>
                <a:schemeClr val="accent6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tabLst>
                <a:tab pos="3657600" algn="l"/>
              </a:tabLst>
            </a:pPr>
            <a:r>
              <a:rPr lang="en-US" sz="3200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- </a:t>
            </a:r>
            <a:r>
              <a:rPr lang="th-TH" sz="3200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พื้นที่ สปสช.เขต 13 กทม. ติดต่อ </a:t>
            </a:r>
            <a:r>
              <a:rPr lang="en-US" sz="3200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 Helpdesk </a:t>
            </a:r>
            <a:r>
              <a:rPr lang="th-TH" sz="3200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เบอร์โทร 1330 กด 5 กด 3</a:t>
            </a:r>
            <a:endParaRPr lang="en-US" sz="3200" dirty="0">
              <a:solidFill>
                <a:schemeClr val="accent6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ดาวน์โหลดแบบฟอร์มได้ที่ </a:t>
            </a:r>
            <a:r>
              <a:rPr lang="en-US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www.nhso.go.th\</a:t>
            </a:r>
            <a:r>
              <a:rPr lang="th-TH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บริการออนไลน์</a:t>
            </a:r>
            <a:r>
              <a:rPr lang="en-US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\</a:t>
            </a:r>
            <a:r>
              <a:rPr lang="th-TH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ดาวน์โหลด</a:t>
            </a:r>
            <a:r>
              <a:rPr lang="en-US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\</a:t>
            </a:r>
            <a:r>
              <a:rPr lang="th-TH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เอกสารบรรยาย</a:t>
            </a:r>
            <a:r>
              <a:rPr lang="en-US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\</a:t>
            </a:r>
            <a:r>
              <a:rPr lang="th-TH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ดาวน์โหลดโปรแกรม</a:t>
            </a:r>
            <a:r>
              <a:rPr lang="en-US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\</a:t>
            </a:r>
            <a:r>
              <a:rPr lang="th-TH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แบบฟอร์มขอสิทธิเข้าใช้งานโปรแกรม</a:t>
            </a:r>
            <a:r>
              <a:rPr lang="th-TH" sz="3200" b="1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u="sng" dirty="0">
                <a:solidFill>
                  <a:schemeClr val="bg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สปสช.</a:t>
            </a:r>
            <a:endParaRPr lang="th-TH" sz="3200" b="1" u="sng" dirty="0">
              <a:solidFill>
                <a:schemeClr val="bg2"/>
              </a:solidFill>
              <a:latin typeface="TH SarabunPSK" panose="020B0500040200020003" pitchFamily="34" charset="-34"/>
              <a:cs typeface="TH SarabunPSK" pitchFamily="34" charset="-34"/>
              <a:sym typeface="Wingdings" pitchFamily="2" charset="2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โดยทำหนังสือแจ้งข้อมูลหน่วยงาน ระบุชื่อ-สกุล, ตำแหน่ง, </a:t>
            </a:r>
          </a:p>
          <a:p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	เลขประจำตัวประชาชน,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E-mail, </a:t>
            </a:r>
            <a: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เบอร์โทรศัพท์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ภายหลังการกำหนด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Username / Password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จะถูกแจ้งกลับไปยัง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E-mail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ที่แจ้งมา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Username / Password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จะมีอายุ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120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วัน หากไม่มีการ </a:t>
            </a:r>
            <a:r>
              <a:rPr lang="en-US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Active </a:t>
            </a:r>
            <a:r>
              <a:rPr lang="th-TH" sz="32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itchFamily="34" charset="-34"/>
                <a:sym typeface="Wingdings" pitchFamily="2" charset="2"/>
              </a:rPr>
              <a:t>ในระบบ</a:t>
            </a:r>
            <a:endParaRPr lang="th-TH" sz="3200" b="1" dirty="0">
              <a:solidFill>
                <a:schemeClr val="bg2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6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634C255-D46D-954A-4973-B86EA537BFD3}"/>
              </a:ext>
            </a:extLst>
          </p:cNvPr>
          <p:cNvSpPr txBox="1">
            <a:spLocks/>
          </p:cNvSpPr>
          <p:nvPr/>
        </p:nvSpPr>
        <p:spPr>
          <a:xfrm>
            <a:off x="2342958" y="129516"/>
            <a:ext cx="7455283" cy="69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การขึ้นทะเบียนในระบบหลักประกันสุขภาพแห่งชาติ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6D9A-3C5A-3985-5661-5DB6F297E7BF}"/>
              </a:ext>
            </a:extLst>
          </p:cNvPr>
          <p:cNvSpPr txBox="1"/>
          <p:nvPr/>
        </p:nvSpPr>
        <p:spPr>
          <a:xfrm>
            <a:off x="342878" y="2028452"/>
            <a:ext cx="2654847" cy="37355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สมัครขอขึ้นทะเบียน ประเมินตนเองในแบบประเมินการขอขึ้นทะเบียนตามประเภทการขึ้นทะเบียน  ส่งเอกสารและหลักฐานประกอบการขึ้นทะเบียน มาที่ สปสช.เขต</a:t>
            </a:r>
          </a:p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เสนอ อปสข. พิจารณารับสมัครการขอขึ้นทะเบียน</a:t>
            </a:r>
          </a:p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สปสช.เขต ลงตรวจประเมิน ณ หน่วย ร่วมกับคณะกรรมการตรวจประเมิน</a:t>
            </a:r>
          </a:p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สปสช.เขต แจ้งสำนักบริหารงานทะเบียน ประกาศการขึ้นทะเบียน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32EC8F-E789-223E-6E6D-A240DDF3E54D}"/>
              </a:ext>
            </a:extLst>
          </p:cNvPr>
          <p:cNvSpPr/>
          <p:nvPr/>
        </p:nvSpPr>
        <p:spPr>
          <a:xfrm>
            <a:off x="529830" y="1462052"/>
            <a:ext cx="1838528" cy="479992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ระบบเดิม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: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เอกสาร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5C4CB-A71C-4C28-45B5-F0FC249B7CBE}"/>
              </a:ext>
            </a:extLst>
          </p:cNvPr>
          <p:cNvSpPr txBox="1"/>
          <p:nvPr/>
        </p:nvSpPr>
        <p:spPr>
          <a:xfrm>
            <a:off x="3185787" y="2047507"/>
            <a:ext cx="2722816" cy="3430811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  <a:shade val="30000"/>
                  <a:satMod val="115000"/>
                </a:schemeClr>
              </a:gs>
              <a:gs pos="2000">
                <a:schemeClr val="bg1">
                  <a:lumMod val="95000"/>
                  <a:shade val="67500"/>
                  <a:satMod val="115000"/>
                </a:schemeClr>
              </a:gs>
              <a:gs pos="44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ประเมินตนเองในแบบประเมินการขอขึ้นทะเบียนตามประเภทการขึ้นทะเบียน  แนบเอกสารและหลักฐานประกอบการขึ้นทะเบียน ในระบบ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HRA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สำนักบริหารงานทะเบียน ตรวจสอบคุณสมบัติ และเอกสารประกอบการสมัคร</a:t>
            </a:r>
          </a:p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แจ้งสปสช.เขต พิจารณาการรับสมัครหน่วยบริการ ยืนยันในระบบ</a:t>
            </a:r>
          </a:p>
          <a:p>
            <a:pPr marL="0" marR="0" lvl="0" indent="355591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 สำนักบริหารงานทะเบียน ประกาศการขึ้นทะเบียน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E5B46F4-1135-B5C6-7B7E-01913ED99820}"/>
              </a:ext>
            </a:extLst>
          </p:cNvPr>
          <p:cNvSpPr/>
          <p:nvPr/>
        </p:nvSpPr>
        <p:spPr>
          <a:xfrm>
            <a:off x="3185787" y="1355026"/>
            <a:ext cx="2722816" cy="631267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โปรแกรมรับสมัครขึ้นทะเบียน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HRA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Hospital registration and announcement 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CB959214-6651-E6EE-0798-AC75CF80240F}"/>
              </a:ext>
            </a:extLst>
          </p:cNvPr>
          <p:cNvSpPr/>
          <p:nvPr/>
        </p:nvSpPr>
        <p:spPr>
          <a:xfrm>
            <a:off x="5714045" y="3360156"/>
            <a:ext cx="468154" cy="696794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7CA5B14-718C-E878-F402-B7339C4CE1AB}"/>
              </a:ext>
            </a:extLst>
          </p:cNvPr>
          <p:cNvSpPr txBox="1">
            <a:spLocks/>
          </p:cNvSpPr>
          <p:nvPr/>
        </p:nvSpPr>
        <p:spPr>
          <a:xfrm>
            <a:off x="6737905" y="695672"/>
            <a:ext cx="4698460" cy="4695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การขึ้นทะเบียนระบบใหม่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ONE Stop Service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AD2CD-B019-E1E6-B3B0-61DCDF6B6CF9}"/>
              </a:ext>
            </a:extLst>
          </p:cNvPr>
          <p:cNvSpPr txBox="1"/>
          <p:nvPr/>
        </p:nvSpPr>
        <p:spPr>
          <a:xfrm>
            <a:off x="1165677" y="5835854"/>
            <a:ext cx="6094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ระยะเวลา (สมัครถึงประกาศขึ้นทะเบียน) มากกว่า 30 วัน 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B0E5520-CB17-9DAC-7281-3FCE5A47B12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42878" y="5763962"/>
            <a:ext cx="822799" cy="279641"/>
          </a:xfrm>
          <a:prstGeom prst="bentConnector3">
            <a:avLst>
              <a:gd name="adj1" fmla="val 345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4BE4DA5-261F-57C5-9194-B841A58658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11283" y="5491853"/>
            <a:ext cx="566760" cy="551748"/>
          </a:xfrm>
          <a:prstGeom prst="bentConnector3">
            <a:avLst>
              <a:gd name="adj1" fmla="val 2943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09CED7B-CB1C-A58D-68CE-D60C99137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" t="2986" r="1065" b="2986"/>
          <a:stretch/>
        </p:blipFill>
        <p:spPr>
          <a:xfrm>
            <a:off x="6196519" y="1228752"/>
            <a:ext cx="5739320" cy="5366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D56CBF-1F01-19E8-7157-F32DB7282A37}"/>
              </a:ext>
            </a:extLst>
          </p:cNvPr>
          <p:cNvSpPr/>
          <p:nvPr/>
        </p:nvSpPr>
        <p:spPr>
          <a:xfrm>
            <a:off x="6148275" y="1228752"/>
            <a:ext cx="5816439" cy="178395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6E702-683B-7026-5FD1-25A2AAD1AB13}"/>
              </a:ext>
            </a:extLst>
          </p:cNvPr>
          <p:cNvSpPr txBox="1"/>
          <p:nvPr/>
        </p:nvSpPr>
        <p:spPr>
          <a:xfrm>
            <a:off x="1165677" y="5852163"/>
            <a:ext cx="4145606" cy="36933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1" name="รูปภาพ 9" descr="nhso.jpg">
            <a:extLst>
              <a:ext uri="{FF2B5EF4-FFF2-40B4-BE49-F238E27FC236}">
                <a16:creationId xmlns:a16="http://schemas.microsoft.com/office/drawing/2014/main" id="{A18F9E3E-225E-1334-3A19-E6CE6C6E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065" y="129516"/>
            <a:ext cx="1145774" cy="4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691C38-76FE-CEBB-55EF-4E71F5EEC4E3}"/>
              </a:ext>
            </a:extLst>
          </p:cNvPr>
          <p:cNvSpPr/>
          <p:nvPr/>
        </p:nvSpPr>
        <p:spPr>
          <a:xfrm>
            <a:off x="6158419" y="4241989"/>
            <a:ext cx="5816439" cy="568671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450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CF81E5-8CDA-E7C1-D165-8AEE2B2D7ABE}"/>
              </a:ext>
            </a:extLst>
          </p:cNvPr>
          <p:cNvSpPr txBox="1">
            <a:spLocks/>
          </p:cNvSpPr>
          <p:nvPr/>
        </p:nvSpPr>
        <p:spPr>
          <a:xfrm>
            <a:off x="2468044" y="285701"/>
            <a:ext cx="7455283" cy="69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77EB0-6CA4-78C8-2E19-17180482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4" r="35195"/>
          <a:stretch/>
        </p:blipFill>
        <p:spPr>
          <a:xfrm>
            <a:off x="317357" y="2239354"/>
            <a:ext cx="2531722" cy="4161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29C47F-6951-B9E9-C3FC-3819E078874F}"/>
              </a:ext>
            </a:extLst>
          </p:cNvPr>
          <p:cNvSpPr/>
          <p:nvPr/>
        </p:nvSpPr>
        <p:spPr>
          <a:xfrm>
            <a:off x="1215213" y="1849028"/>
            <a:ext cx="1633866" cy="4405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เริ่ม 16 ต.ค.2566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429AEF63-CE88-C235-699A-7CD8D1ABB166}"/>
              </a:ext>
            </a:extLst>
          </p:cNvPr>
          <p:cNvSpPr/>
          <p:nvPr/>
        </p:nvSpPr>
        <p:spPr>
          <a:xfrm>
            <a:off x="136647" y="1499507"/>
            <a:ext cx="1191639" cy="113960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NEW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9070DD-423B-9270-5AD4-F378A3FA2471}"/>
              </a:ext>
            </a:extLst>
          </p:cNvPr>
          <p:cNvSpPr txBox="1">
            <a:spLocks/>
          </p:cNvSpPr>
          <p:nvPr/>
        </p:nvSpPr>
        <p:spPr>
          <a:xfrm>
            <a:off x="1126391" y="79260"/>
            <a:ext cx="10138587" cy="142024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การขึ้นทะเบียนระบบใหม่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ONE Stop Service : OSS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ขั้นตอนสมัครขึ้นทะเบียน ประกาศขึ้นทะเบียน และแจ้งหน่วยบริการ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(ระยะเวลาดำเนินการ 7 วัน)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117981-5AF4-4C43-B897-ED7B21CE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32" y="1499508"/>
            <a:ext cx="9070846" cy="5161174"/>
          </a:xfrm>
          <a:prstGeom prst="rect">
            <a:avLst/>
          </a:prstGeom>
        </p:spPr>
      </p:pic>
      <p:pic>
        <p:nvPicPr>
          <p:cNvPr id="15" name="รูปภาพ 9" descr="nhso.jpg">
            <a:extLst>
              <a:ext uri="{FF2B5EF4-FFF2-40B4-BE49-F238E27FC236}">
                <a16:creationId xmlns:a16="http://schemas.microsoft.com/office/drawing/2014/main" id="{8F37A69D-7070-3E1C-2CA3-6EC43022D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918" y="205617"/>
            <a:ext cx="1145774" cy="4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46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639FA7-33F2-6A28-BABD-74341B85D75A}"/>
              </a:ext>
            </a:extLst>
          </p:cNvPr>
          <p:cNvSpPr txBox="1"/>
          <p:nvPr/>
        </p:nvSpPr>
        <p:spPr>
          <a:xfrm>
            <a:off x="307046" y="766732"/>
            <a:ext cx="41563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๒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เกณฑ์การตรวจประเมินเพื่อขึ้นทะเบียนเป็น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หน่วยบริการประจำ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๑๐ สถานบริการที่ขอขึ้นทะเบียนเป็นหน่วยบริการประจำ ต้องเป็นไปตามเกณฑ์ดังต่อไปนี้ </a:t>
            </a:r>
          </a:p>
          <a:p>
            <a:pPr marL="4572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สามารถ</a:t>
            </a:r>
            <a:r>
              <a:rPr kumimoji="0" lang="th-TH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จัดบริการสาธารณสุขระดับปฐมภูมิที่จำเป็นต่อสุขภาพและการดำรงชีวิตได้ อย่างเป็นองค์รวม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ทั้งการ</a:t>
            </a:r>
            <a:r>
              <a:rPr kumimoji="0" lang="th-TH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สร้างเสริมสุขภาพ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</a:t>
            </a:r>
            <a:r>
              <a:rPr kumimoji="0" lang="th-TH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ป้องกันโรค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</a:t>
            </a:r>
            <a:r>
              <a:rPr kumimoji="0" lang="th-TH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ตรวจวินิจฉัยโรค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การรั</a:t>
            </a:r>
            <a:r>
              <a:rPr kumimoji="0" lang="th-TH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กษาพยาบาล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การฟื้นฟูสมรรถภาพ และสามารถจัดบริการด้านเวชกรรมด้วยตนเอง </a:t>
            </a:r>
          </a:p>
          <a:p>
            <a:pPr marL="4572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สามารถจัดบริการสาธารณสุขในลักษณะเครือข่ายหน่วยบริการร่วมกับหน่วยบริการปฐมภูมิ หรือหน่วยบริการอื่นที่เกี่ยวข้อง หรือได้ขึ้นทะเบียนเป็นหน่วยบริการปฐมภูมิด้วย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ทั้งนี้ เกณฑ์การตรวจประเมินเพื่อขึ้นทะเบียนเป็นหน่วยบริการประจำตามวรรคหนึ่ง ให้เป็นไป ตามแบบตรวจประเมินแนบท้ายประกาศนี้ด้วย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4C499D-ADA7-6285-8E89-D331B2C79B9C}"/>
              </a:ext>
            </a:extLst>
          </p:cNvPr>
          <p:cNvSpPr txBox="1">
            <a:spLocks/>
          </p:cNvSpPr>
          <p:nvPr/>
        </p:nvSpPr>
        <p:spPr>
          <a:xfrm>
            <a:off x="307046" y="162813"/>
            <a:ext cx="11480141" cy="495528"/>
          </a:xfrm>
          <a:prstGeom prst="rect">
            <a:avLst/>
          </a:prstGeom>
          <a:solidFill>
            <a:srgbClr val="63A537">
              <a:lumMod val="40000"/>
              <a:lumOff val="6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016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      เกณฑ์การตรวจประเมินเพื่อขึ้นทะเบียนเป็นหน่วยบริการ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AD79F02-7FD3-E2C9-2A59-56BAFD2C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56" y="174063"/>
            <a:ext cx="1217038" cy="4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2F658E-32F5-CCF8-5DEF-D55F09B727DB}"/>
              </a:ext>
            </a:extLst>
          </p:cNvPr>
          <p:cNvSpPr txBox="1"/>
          <p:nvPr/>
        </p:nvSpPr>
        <p:spPr>
          <a:xfrm>
            <a:off x="5243209" y="764979"/>
            <a:ext cx="6254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เกณฑ์การตรวจประเมินหน่วยบริการประจำ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(ผลประเมิน ผ่าน / ไม่ผ่าน)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BCEBA7-E0D0-E9DE-C945-71944B7DC697}"/>
              </a:ext>
            </a:extLst>
          </p:cNvPr>
          <p:cNvCxnSpPr>
            <a:cxnSpLocks/>
          </p:cNvCxnSpPr>
          <p:nvPr/>
        </p:nvCxnSpPr>
        <p:spPr>
          <a:xfrm>
            <a:off x="4917193" y="764979"/>
            <a:ext cx="0" cy="58202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3EACD4-5C6A-69EF-83E6-DF14C754D985}"/>
              </a:ext>
            </a:extLst>
          </p:cNvPr>
          <p:cNvSpPr txBox="1"/>
          <p:nvPr/>
        </p:nvSpPr>
        <p:spPr>
          <a:xfrm>
            <a:off x="5313705" y="1318135"/>
            <a:ext cx="586745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๑. เป็นสถานบริการที่ไม่มีลักษณะต้องห้าม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๒. มีอาคารและสิ่งแวดล้อมที่เอื้ออำนวยต่อการให้บริการสุขภาพปฐมภูมิตามความ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เหมาะสมของผู้รับบริการ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๓. สถานที่ตั้งสถานบริการอยู่ในพื้นที่ที่สะดวกต่อการเข้ารับบริการสาธารณสุข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๔. มีศักยภาพในการให้บริการสาธารณสุข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๕. สามารถเปิดให้บริการแก่ผู้มีสิทธิ ทั้งนี้ ตามระยะเวลาที่ได้รับอนุญาต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๖. มีระบบข้อมูลการให้บริการสาธารณสุขที่เหมาะสมในการตรวจสอบคุณภาพและ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บริการรวมทั้งการขอรับค่าใช้จ่ายเพื่อบริการสาธารณสุข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๗. มีบุคลากรที่ปฏิบัติงานในสถานบริการที่เหมาะสมในการให้บริการ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51CEA0-5029-CBB1-3CEF-0EAB316B7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0149" y="5330825"/>
          <a:ext cx="914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942886" progId="Acrobat.Document.11">
                  <p:embed/>
                </p:oleObj>
              </mc:Choice>
              <mc:Fallback>
                <p:oleObj name="Acrobat Document" showAsIcon="1" r:id="rId3" imgW="914400" imgH="942886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451CEA0-5029-CBB1-3CEF-0EAB316B7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0149" y="5330825"/>
                        <a:ext cx="9144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4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4C499D-ADA7-6285-8E89-D331B2C79B9C}"/>
              </a:ext>
            </a:extLst>
          </p:cNvPr>
          <p:cNvSpPr txBox="1">
            <a:spLocks/>
          </p:cNvSpPr>
          <p:nvPr/>
        </p:nvSpPr>
        <p:spPr>
          <a:xfrm>
            <a:off x="307046" y="116633"/>
            <a:ext cx="11480141" cy="495528"/>
          </a:xfrm>
          <a:prstGeom prst="rect">
            <a:avLst/>
          </a:prstGeom>
          <a:solidFill>
            <a:srgbClr val="63A537">
              <a:lumMod val="40000"/>
              <a:lumOff val="6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016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      เกณฑ์การตรวจประเมินเพื่อขึ้นทะเบียนเป็นหน่วยบริการ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AD79F02-7FD3-E2C9-2A59-56BAFD2C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56" y="174063"/>
            <a:ext cx="1217038" cy="4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AF654-99BF-5311-B303-93D9CECAF6A3}"/>
              </a:ext>
            </a:extLst>
          </p:cNvPr>
          <p:cNvSpPr txBox="1"/>
          <p:nvPr/>
        </p:nvSpPr>
        <p:spPr>
          <a:xfrm>
            <a:off x="407384" y="751344"/>
            <a:ext cx="5227781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๓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เกณฑ์การตรวจประเมินเพื่อขึ้นทะเบียนเป็น</a:t>
            </a: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ปฐมภูมิ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๑๑ สถานบริการที่ขอขึ้นทะเบียนเป็นหน่วยบริการปฐมภูมิ ต้องเป็นไปตามเกณฑ์อย่างใดอย่างหนึ่ง ดังต่อไปนี้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(๑) </a:t>
            </a:r>
            <a:r>
              <a:rPr kumimoji="0" lang="th-TH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สถานบริการที่มีลักษณะตามเกณฑ์ขึ้นทะเบียนเป็นหน่วยบริการตามประกาศคณะกรรมการระบบสุขภาพปฐมภูมิ</a:t>
            </a: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เกี่ยวกับลักษณะของหน่วยบริการและเครือข่ายบริการที่จะขึ้นทะเบียน การขึ้นทะเบียนและการแบ่งเขตพื้นที่ เพื่อเป็นหน่วยบริการปฐมภูมิหรือเครือข่ายหน่วยบริการปฐมภูมิ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ในกรณีที่สถานบริการตาม (๑) ไม่มีแพทย์เวชศาสตร์ครอบครัวหรือมีไม่เพียงพอ สถานบริการดังกล่าวจะต้องจัดให้มีแพทย์อื่นซึ่งมีคุณสมบัติตามประกาศคณะกรรมการระบบสุขภาพปฐมภูมิว่าด้วยการกำหนดให้แพทย์อื่นทำหน้าที่ดูแลผู้รับบริการแทนแพทย์เวชศาสตร์ครอบครัวโดยในระหว่างระยะเวลาดังกล่าวจะต้องจัดให้มีแพทย์เวชปฏิบัติทั่วไปให้บริการแก่ผู้มีสิทธิ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(๒) </a:t>
            </a:r>
            <a:r>
              <a:rPr kumimoji="0" lang="th-TH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สถานบริการที่ได้รับการขึ้นทะเบียนเป็นหน่วยบริการปฐมภูมิตามกฎหมายว่าด้วยระบบสุขภาพปฐมภูมิโดยให้ได้รับยกเว้นไม่ต้องตรวจประเมิน</a:t>
            </a: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ตามข้อ ๘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ทั้งนี้ เกณฑ์การตรวจประเมินเพื่อขึ้นทะเบียนเป็นหน่วยบริการปฐมภูมิตามวรรคหนึ่ง ให้เป็นไปตามแบบตรวจประเมินแนบท้ายประกาศนี้ด้วย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DB0F3-71B6-EAC5-47D1-3452D5FABCB2}"/>
              </a:ext>
            </a:extLst>
          </p:cNvPr>
          <p:cNvSpPr txBox="1"/>
          <p:nvPr/>
        </p:nvSpPr>
        <p:spPr>
          <a:xfrm>
            <a:off x="6047116" y="751344"/>
            <a:ext cx="6254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เกณฑ์การตรวจประเมินหน่วยบริการปฐมภูมิ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(ผลประเมิน ผ่าน / ไม่ผ่าน)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F75869-20D3-90AB-ECB3-145011659797}"/>
              </a:ext>
            </a:extLst>
          </p:cNvPr>
          <p:cNvCxnSpPr/>
          <p:nvPr/>
        </p:nvCxnSpPr>
        <p:spPr>
          <a:xfrm>
            <a:off x="5829300" y="669590"/>
            <a:ext cx="0" cy="579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A94F7E-55EF-1B4D-171A-4AA3F0CA00D2}"/>
              </a:ext>
            </a:extLst>
          </p:cNvPr>
          <p:cNvSpPr txBox="1"/>
          <p:nvPr/>
        </p:nvSpPr>
        <p:spPr>
          <a:xfrm>
            <a:off x="6047116" y="1290637"/>
            <a:ext cx="586745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๑. เป็นสถานบริการที่ไม่มีลักษณะต้องห้าม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๒. มีอาคารและสิ่งแวดล้อมที่เอื้ออำนวยต่อการให้บริการสุขภาพปฐมภูมิตามความ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เหมาะสมของผู้รับบริการ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๓. สถานที่ตั้งสถานบริการอยู่ในพื้นที่ที่สะดวกต่อการเข้ารับบริการสาธารณสุข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๔. มีศักยภาพในการให้บริการสาธารณสุข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๕. สามารถเปิดให้บริการแก่ผู้มีสิทธิ ทั้งนี้ ตามระยะเวลาที่ได้รับอนุญาต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๖. มีระบบข้อมูลการให้บริการสาธารณสุขที่เหมาะสมในการตรวจสอบคุณภาพและ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บริการรวมทั้งการขอรับค่าใช้จ่ายเพื่อบริการสาธารณสุข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๗. มีบุคลากรที่ปฏิบัติงานในสถานบริการที่เหมาะสมในการให้บริการ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230313-6F6B-FAB7-8C16-D5DE5C771B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3643" y="5163681"/>
          <a:ext cx="914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942886" progId="Acrobat.Document.11">
                  <p:embed/>
                </p:oleObj>
              </mc:Choice>
              <mc:Fallback>
                <p:oleObj name="Acrobat Document" showAsIcon="1" r:id="rId3" imgW="914400" imgH="942886" progId="Acrobat.Document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230313-6F6B-FAB7-8C16-D5DE5C7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3643" y="5163681"/>
                        <a:ext cx="9144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10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4C499D-ADA7-6285-8E89-D331B2C79B9C}"/>
              </a:ext>
            </a:extLst>
          </p:cNvPr>
          <p:cNvSpPr txBox="1">
            <a:spLocks/>
          </p:cNvSpPr>
          <p:nvPr/>
        </p:nvSpPr>
        <p:spPr>
          <a:xfrm>
            <a:off x="307046" y="162813"/>
            <a:ext cx="11480141" cy="495528"/>
          </a:xfrm>
          <a:prstGeom prst="rect">
            <a:avLst/>
          </a:prstGeom>
          <a:solidFill>
            <a:srgbClr val="63A537">
              <a:lumMod val="40000"/>
              <a:lumOff val="6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016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      เกณฑ์การตรวจประเมินเพื่อขึ้นทะเบียนเป็นหน่วยบริการ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AD79F02-7FD3-E2C9-2A59-56BAFD2C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756" y="174063"/>
            <a:ext cx="1217038" cy="4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77B35-530A-1940-19BE-8ABCB5460E8D}"/>
              </a:ext>
            </a:extLst>
          </p:cNvPr>
          <p:cNvSpPr txBox="1"/>
          <p:nvPr/>
        </p:nvSpPr>
        <p:spPr>
          <a:xfrm>
            <a:off x="385962" y="876329"/>
            <a:ext cx="4913745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หมวด ๔ </a:t>
            </a: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เกณฑ์การตรวจประเมินเพื่อขึ้นทะเบียนเป็น</a:t>
            </a: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หน่วยบริการที่รับการส่งต่อทั่วไป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๑๒ สถานบริการที่ขอขึ้นทะเบียนเป็น</a:t>
            </a:r>
            <a:r>
              <a:rPr kumimoji="0" lang="th-TH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</a:t>
            </a:r>
            <a:r>
              <a:rPr kumimoji="0" lang="th-TH" sz="1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ที่รับการส่งต่อทั่วไปต้องเป็นสถานพยาบาลประเภทที่รับผู้ป่วยไว้ค้างคืน</a:t>
            </a: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ที่ได้รับอนุญาตตามกฎหมายยว่าด้วยสถานพยาบาล หรือสถานพยาบาลของรัฐและสภากาชาดไทยซึ่งได้รับการรับรองหรือประกาศจากหน่วยงานของรัฐที่ทำหน้าที่ควบคุมกำกับเป็นสถานพยาบาลประเภทที่รับผู้ป่วยไว้ค้างคืน และเป็นไปตามเกณฑ์อย่างใดอย่างหนึ่ง ดังต่อไปนี้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สถานบริการที่เข้าสู่กระบวนการรับรองคุณภาพตามมาตรฐาน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โรงพยาบาลและบริการสุขภาพ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HA)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ของสถาบันรับรองคุณภาพ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สถานพยาบาล หรือ ได้รับการรับรองตามมาตรฐานสถานพยาบาล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ระดับสากล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JCI) </a:t>
            </a: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หรือผ่านเกณฑ์รางวัลคุณภาพแห่งชาติ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TQA) 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</a:t>
            </a: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โดยให้ได้รับยกเว้นไม่ต้องตรวจประเมินตามข้อ ๘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thaiNumParenBoth" startAt="2"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สถานบริการที่มีกระบวนการบริหารจัดการด้านคุณภาพใน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ระบบงานสำคัญของโรงพยาบาล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ทั้งนี้ เกณฑ์การตรวจประเมินเพื่อขึ้นทะเบียนเป็นหน่วยบริการที่รับการส่งต่อทั่วไปตามวรรคหนึ่งให้เป็นไปตามแบบตรวจประเมินแนบท้ายประกาศนี้ด้วย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B46511-9AF5-7A3F-6288-54FE285B1E97}"/>
              </a:ext>
            </a:extLst>
          </p:cNvPr>
          <p:cNvCxnSpPr/>
          <p:nvPr/>
        </p:nvCxnSpPr>
        <p:spPr>
          <a:xfrm>
            <a:off x="5524500" y="669590"/>
            <a:ext cx="0" cy="5794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B26DEB-45BC-EDA6-F8AA-9D7951A80A87}"/>
              </a:ext>
            </a:extLst>
          </p:cNvPr>
          <p:cNvSpPr txBox="1"/>
          <p:nvPr/>
        </p:nvSpPr>
        <p:spPr>
          <a:xfrm>
            <a:off x="5780416" y="926055"/>
            <a:ext cx="6254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เกณฑ์การตรวจประเมินหน่วยบริการที่รับส่งต่อทั่วไป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(ผลประเมิน ผ่าน / ไม่ผ่าน)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54D67-2CD6-05D7-10BD-50A2586F5307}"/>
              </a:ext>
            </a:extLst>
          </p:cNvPr>
          <p:cNvSpPr txBox="1"/>
          <p:nvPr/>
        </p:nvSpPr>
        <p:spPr>
          <a:xfrm>
            <a:off x="5843916" y="1483849"/>
            <a:ext cx="58674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๑. เป็นสถานบริการที่ไม่มีลักษณะต้องห้าม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๒. เป็นสถานพยาบาลประเภทรับผู้ป่วยไว้ค้างคืน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๓. มีอาคารและสิ่งแวดล้อมที่เอื้ออำนวยต่อการให้บริการสาธารณสุข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๔. สถานที่ตั้งสถานบริการอยู่ในพื้นที่ที่สะดวกต่อการเข้ารับบริการสาธารณสุข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๕. มีศักยภาพในการให้บริการสาธารณสุข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๖. สามารถเปิดให้บริการแก่ผู้มีสิทธิ ทั้งนี้ ตามระยะเวลาที่ได้รับอนุญาต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๗. มีระบบข้อมูลการให้บริการสาธารณสุขที่เหมาะสมในการตรวจสอบคุณภาพและ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บริการรวมทั้งการขอรับค่าใช้จ่ายเพื่อบริการสาธารณสุข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๘. มีบุคลากรที่มีสมรรถนะและจำนวนบุคลากรปฏิบัติงานในสถานบริการที่เหมาะสมใน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การให้บริการ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๙. มีกระบวนการบริหารจัดการด้านคุณภาพในระบบงานสำคัญของโรงพยาบาล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0722059-CBE2-1C24-484F-52AE12E2D5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7075" y="1471412"/>
          <a:ext cx="9144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942886" progId="Acrobat.Document.11">
                  <p:embed/>
                </p:oleObj>
              </mc:Choice>
              <mc:Fallback>
                <p:oleObj name="Acrobat Document" showAsIcon="1" r:id="rId4" imgW="914400" imgH="942886" progId="Acrobat.Document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0722059-CBE2-1C24-484F-52AE12E2D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7075" y="1471412"/>
                        <a:ext cx="9144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61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9" descr="nhso.jpg">
            <a:extLst>
              <a:ext uri="{FF2B5EF4-FFF2-40B4-BE49-F238E27FC236}">
                <a16:creationId xmlns:a16="http://schemas.microsoft.com/office/drawing/2014/main" id="{9B19E16B-4E78-48D9-AB34-BB628CCF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918" y="205617"/>
            <a:ext cx="1145774" cy="4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Google Shape;103;p14">
            <a:extLst>
              <a:ext uri="{FF2B5EF4-FFF2-40B4-BE49-F238E27FC236}">
                <a16:creationId xmlns:a16="http://schemas.microsoft.com/office/drawing/2014/main" id="{88FF9C27-FAFD-4AEF-B6BD-BCE418D071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310" y="740702"/>
            <a:ext cx="11413381" cy="9509"/>
          </a:xfrm>
          <a:prstGeom prst="straightConnector1">
            <a:avLst/>
          </a:prstGeom>
          <a:noFill/>
          <a:ln w="69850" cmpd="thickThin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E6F3989-91F4-49DD-BF76-A58A20039AB0}"/>
              </a:ext>
            </a:extLst>
          </p:cNvPr>
          <p:cNvSpPr txBox="1">
            <a:spLocks/>
          </p:cNvSpPr>
          <p:nvPr/>
        </p:nvSpPr>
        <p:spPr bwMode="auto">
          <a:xfrm>
            <a:off x="879568" y="-27384"/>
            <a:ext cx="9464904" cy="7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6447" tIns="88223" rIns="176447" bIns="8822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5pPr>
            <a:lvl6pPr marL="528067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6pPr>
            <a:lvl7pPr marL="1056133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7pPr>
            <a:lvl8pPr marL="1584200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8pPr>
            <a:lvl9pPr marL="2112267" algn="ctr" rtl="0" fontAlgn="base">
              <a:spcBef>
                <a:spcPct val="0"/>
              </a:spcBef>
              <a:spcAft>
                <a:spcPct val="0"/>
              </a:spcAft>
              <a:defRPr sz="5074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377" rtl="0" eaLnBrk="0" fontAlgn="base" latinLnBrk="0" hangingPunct="0">
              <a:lnSpc>
                <a:spcPts val="398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หน่วยบริการในระบบหลักประกันสุขภาพแห่งชาติ เขต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เชียงใหม่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B518707-2DC5-4237-9512-CF027029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93" y="1000185"/>
            <a:ext cx="3461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 3 ประเภท ปีงบ </a:t>
            </a:r>
            <a:r>
              <a:rPr kumimoji="0" lang="en-US" altLang="th-TH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2567  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25E9E88-A42A-B6E0-DF16-E01916F6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725" y="5942477"/>
            <a:ext cx="1913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th-TH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รวมรพ.สต.ถ่ายโอน 2567</a:t>
            </a:r>
            <a:endParaRPr kumimoji="0" lang="en-US" altLang="th-TH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F0DD5F-385E-B0FD-993E-0714E1778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001738"/>
              </p:ext>
            </p:extLst>
          </p:nvPr>
        </p:nvGraphicFramePr>
        <p:xfrm>
          <a:off x="817978" y="1579310"/>
          <a:ext cx="10325097" cy="4064729"/>
        </p:xfrm>
        <a:graphic>
          <a:graphicData uri="http://schemas.openxmlformats.org/drawingml/2006/table">
            <a:tbl>
              <a:tblPr/>
              <a:tblGrid>
                <a:gridCol w="1135497">
                  <a:extLst>
                    <a:ext uri="{9D8B030D-6E8A-4147-A177-3AD203B41FA5}">
                      <a16:colId xmlns:a16="http://schemas.microsoft.com/office/drawing/2014/main" val="2332151272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1386483826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1977795710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1614129957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735432347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2910101844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1124925588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3885865505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3217985295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1927355154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2909539655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744913422"/>
                    </a:ext>
                  </a:extLst>
                </a:gridCol>
                <a:gridCol w="765800">
                  <a:extLst>
                    <a:ext uri="{9D8B030D-6E8A-4147-A177-3AD203B41FA5}">
                      <a16:colId xmlns:a16="http://schemas.microsoft.com/office/drawing/2014/main" val="495305780"/>
                    </a:ext>
                  </a:extLst>
                </a:gridCol>
              </a:tblGrid>
              <a:tr h="4651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หน่วยบริการปฐมภูมิ ( 1,307 หน่วย)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หน่วยบริการประจำ ( 131 หน่วย)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หน่วยบริการที่รับการส่งต่อ( 125 หน่วย)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03854"/>
                  </a:ext>
                </a:extLst>
              </a:tr>
              <a:tr h="6796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 (สังกัด สป.)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รัฐนอก สธ.(อปท.)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รัฐนอก </a:t>
                      </a:r>
                    </a:p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 (สังกัด สป.)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รัฐนอก สธ.(อปท.)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รัฐนอก</a:t>
                      </a:r>
                    </a:p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สธ.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 (สังกัด สป.)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  (นอก สป.)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รัฐนอก</a:t>
                      </a:r>
                    </a:p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97725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34782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ลำพูน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389285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ลำปาง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0958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19782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น่าน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991288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พะเยา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8766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เชียงราย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646077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แม่ฮ่องสอน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989120"/>
                  </a:ext>
                </a:extLst>
              </a:tr>
              <a:tr h="32443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93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7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3375</Words>
  <Application>Microsoft Office PowerPoint</Application>
  <PresentationFormat>Widescreen</PresentationFormat>
  <Paragraphs>544</Paragraphs>
  <Slides>33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Angsana New</vt:lpstr>
      <vt:lpstr>Arial</vt:lpstr>
      <vt:lpstr>Calibri</vt:lpstr>
      <vt:lpstr>Calibri Light</vt:lpstr>
      <vt:lpstr>Century Gothic</vt:lpstr>
      <vt:lpstr>TH SarabunPSK</vt:lpstr>
      <vt:lpstr>Times New Roman</vt:lpstr>
      <vt:lpstr>Wingdings</vt:lpstr>
      <vt:lpstr>Mesh</vt:lpstr>
      <vt:lpstr>ธีมของ Office</vt:lpstr>
      <vt:lpstr>1_Office Theme</vt:lpstr>
      <vt:lpstr>2_Office Theme</vt:lpstr>
      <vt:lpstr>Office Theme</vt:lpstr>
      <vt:lpstr>1_Mesh</vt:lpstr>
      <vt:lpstr>Acrobat Document</vt:lpstr>
      <vt:lpstr>PowerPoint Presentation</vt:lpstr>
      <vt:lpstr>พระราชบัญญัติหลักประกันสุขภาพแห่งชาติ พ.ศ.2545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ระบบข้อมูลพื้นฐานหน่วยบริการ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2021-01-14T09:15:11Z</dcterms:created>
  <dcterms:modified xsi:type="dcterms:W3CDTF">2023-12-13T07:31:46Z</dcterms:modified>
</cp:coreProperties>
</file>